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5783" r:id="rId5"/>
  </p:sldMasterIdLst>
  <p:notesMasterIdLst>
    <p:notesMasterId r:id="rId21"/>
  </p:notesMasterIdLst>
  <p:sldIdLst>
    <p:sldId id="256" r:id="rId6"/>
    <p:sldId id="2871" r:id="rId7"/>
    <p:sldId id="2863" r:id="rId8"/>
    <p:sldId id="2195" r:id="rId9"/>
    <p:sldId id="268" r:id="rId10"/>
    <p:sldId id="2864" r:id="rId11"/>
    <p:sldId id="2555" r:id="rId12"/>
    <p:sldId id="2870" r:id="rId13"/>
    <p:sldId id="275" r:id="rId14"/>
    <p:sldId id="276" r:id="rId15"/>
    <p:sldId id="279" r:id="rId16"/>
    <p:sldId id="280" r:id="rId17"/>
    <p:sldId id="2861" r:id="rId18"/>
    <p:sldId id="2862" r:id="rId19"/>
    <p:sldId id="2553" r:id="rId20"/>
  </p:sldIdLst>
  <p:sldSz cx="9144000" cy="5143500" type="screen16x9"/>
  <p:notesSz cx="14782800" cy="93726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521415D9-36F7-43E2-AB2F-B90AF26B5E84}">
      <p14:sectionLst xmlns:p14="http://schemas.microsoft.com/office/powerpoint/2010/main">
        <p14:section name="Default Section" id="{AFF4FB72-56B2-1144-AA76-17980EEBAC5A}">
          <p14:sldIdLst>
            <p14:sldId id="256"/>
            <p14:sldId id="2871"/>
            <p14:sldId id="2863"/>
            <p14:sldId id="2195"/>
            <p14:sldId id="268"/>
            <p14:sldId id="2864"/>
            <p14:sldId id="2555"/>
            <p14:sldId id="2870"/>
            <p14:sldId id="275"/>
            <p14:sldId id="276"/>
            <p14:sldId id="279"/>
            <p14:sldId id="280"/>
            <p14:sldId id="2861"/>
            <p14:sldId id="2862"/>
            <p14:sldId id="2553"/>
          </p14:sldIdLst>
        </p14:section>
      </p14:sectionLst>
    </p:ext>
    <p:ext uri="{EFAFB233-063F-42B5-8137-9DF3F51BA10A}">
      <p15:sldGuideLst xmlns:p15="http://schemas.microsoft.com/office/powerpoint/2012/main">
        <p15:guide id="1" orient="horz" pos="3108" userDrawn="1">
          <p15:clr>
            <a:srgbClr val="A4A3A4"/>
          </p15:clr>
        </p15:guide>
        <p15:guide id="2" pos="5448" userDrawn="1">
          <p15:clr>
            <a:srgbClr val="A4A3A4"/>
          </p15:clr>
        </p15:guide>
        <p15:guide id="3" pos="288">
          <p15:clr>
            <a:srgbClr val="A4A3A4"/>
          </p15:clr>
        </p15:guide>
        <p15:guide id="4" pos="5760">
          <p15:clr>
            <a:srgbClr val="A4A3A4"/>
          </p15:clr>
        </p15:guide>
        <p15:guide id="5" pos="5568">
          <p15:clr>
            <a:srgbClr val="A4A3A4"/>
          </p15:clr>
        </p15:guide>
        <p15:guide id="6" pos="3072">
          <p15:clr>
            <a:srgbClr val="A4A3A4"/>
          </p15:clr>
        </p15:guide>
        <p15:guide id="7" orient="horz" pos="4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Wolcott" initials="AW" lastIdx="23" clrIdx="0"/>
  <p:cmAuthor id="2" name="Prasad Tawade" initials="PT" lastIdx="1" clrIdx="1">
    <p:extLst>
      <p:ext uri="{19B8F6BF-5375-455C-9EA6-DF929625EA0E}">
        <p15:presenceInfo xmlns:p15="http://schemas.microsoft.com/office/powerpoint/2012/main" userId="S::PTawade@littelfuse.com::59d4b944-fdd9-42b4-8a8d-4b5ac3c618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5D5D5"/>
    <a:srgbClr val="D6D6D6"/>
    <a:srgbClr val="6890FF"/>
    <a:srgbClr val="89C629"/>
    <a:srgbClr val="00BBD2"/>
    <a:srgbClr val="007E3A"/>
    <a:srgbClr val="1D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BB458B-0701-4318-806C-FF460974FC76}" v="1" dt="2021-12-17T08:49:29.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2" autoAdjust="0"/>
    <p:restoredTop sz="94660"/>
  </p:normalViewPr>
  <p:slideViewPr>
    <p:cSldViewPr snapToGrid="0" showGuides="1">
      <p:cViewPr varScale="1">
        <p:scale>
          <a:sx n="88" d="100"/>
          <a:sy n="88" d="100"/>
        </p:scale>
        <p:origin x="920" y="64"/>
      </p:cViewPr>
      <p:guideLst>
        <p:guide orient="horz" pos="3108"/>
        <p:guide pos="5448"/>
        <p:guide pos="288"/>
        <p:guide pos="5760"/>
        <p:guide pos="5568"/>
        <p:guide pos="3072"/>
        <p:guide orient="horz" pos="420"/>
      </p:guideLst>
    </p:cSldViewPr>
  </p:slideViewPr>
  <p:notesTextViewPr>
    <p:cViewPr>
      <p:scale>
        <a:sx n="1" d="1"/>
        <a:sy n="1" d="1"/>
      </p:scale>
      <p:origin x="0" y="0"/>
    </p:cViewPr>
  </p:notesTextViewPr>
  <p:sorterViewPr>
    <p:cViewPr>
      <p:scale>
        <a:sx n="160" d="100"/>
        <a:sy n="160" d="100"/>
      </p:scale>
      <p:origin x="0" y="-1584"/>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5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374063" y="0"/>
            <a:ext cx="6405562" cy="469900"/>
          </a:xfrm>
          <a:prstGeom prst="rect">
            <a:avLst/>
          </a:prstGeom>
        </p:spPr>
        <p:txBody>
          <a:bodyPr vert="horz" lIns="91440" tIns="45720" rIns="91440" bIns="45720" rtlCol="0"/>
          <a:lstStyle>
            <a:lvl1pPr algn="r">
              <a:defRPr sz="1200"/>
            </a:lvl1pPr>
          </a:lstStyle>
          <a:p>
            <a:fld id="{1830B532-BAB8-DF41-9472-E0822CB2813C}" type="datetimeFigureOut">
              <a:rPr lang="en-US" smtClean="0"/>
              <a:t>1/31/2022</a:t>
            </a:fld>
            <a:endParaRPr lang="en-US"/>
          </a:p>
        </p:txBody>
      </p:sp>
      <p:sp>
        <p:nvSpPr>
          <p:cNvPr id="4" name="Slide Image Placeholder 3"/>
          <p:cNvSpPr>
            <a:spLocks noGrp="1" noRot="1" noChangeAspect="1"/>
          </p:cNvSpPr>
          <p:nvPr>
            <p:ph type="sldImg" idx="2"/>
          </p:nvPr>
        </p:nvSpPr>
        <p:spPr>
          <a:xfrm>
            <a:off x="4578350" y="1171575"/>
            <a:ext cx="5626100"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77963" y="4510088"/>
            <a:ext cx="11826875"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64055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374063" y="8902700"/>
            <a:ext cx="6405562" cy="469900"/>
          </a:xfrm>
          <a:prstGeom prst="rect">
            <a:avLst/>
          </a:prstGeom>
        </p:spPr>
        <p:txBody>
          <a:bodyPr vert="horz" lIns="91440" tIns="45720" rIns="91440" bIns="45720" rtlCol="0" anchor="b"/>
          <a:lstStyle>
            <a:lvl1pPr algn="r">
              <a:defRPr sz="1200"/>
            </a:lvl1pPr>
          </a:lstStyle>
          <a:p>
            <a:fld id="{F2534E0A-52D0-A64A-A537-8046F185D009}" type="slidenum">
              <a:rPr lang="en-US" smtClean="0"/>
              <a:t>‹#›</a:t>
            </a:fld>
            <a:endParaRPr lang="en-US"/>
          </a:p>
        </p:txBody>
      </p:sp>
    </p:spTree>
    <p:extLst>
      <p:ext uri="{BB962C8B-B14F-4D97-AF65-F5344CB8AC3E}">
        <p14:creationId xmlns:p14="http://schemas.microsoft.com/office/powerpoint/2010/main" val="18541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34E0A-52D0-A64A-A537-8046F185D009}" type="slidenum">
              <a:rPr lang="en-US" smtClean="0"/>
              <a:t>2</a:t>
            </a:fld>
            <a:endParaRPr lang="en-US"/>
          </a:p>
        </p:txBody>
      </p:sp>
    </p:spTree>
    <p:extLst>
      <p:ext uri="{BB962C8B-B14F-4D97-AF65-F5344CB8AC3E}">
        <p14:creationId xmlns:p14="http://schemas.microsoft.com/office/powerpoint/2010/main" val="314339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534E0A-52D0-A64A-A537-8046F185D009}"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883849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Rectangle 1"/>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7" name="TextBox 6"/>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5" name="Title Placeholder 1"/>
          <p:cNvSpPr>
            <a:spLocks noGrp="1"/>
          </p:cNvSpPr>
          <p:nvPr>
            <p:ph type="title"/>
          </p:nvPr>
        </p:nvSpPr>
        <p:spPr>
          <a:xfrm>
            <a:off x="5461820" y="185530"/>
            <a:ext cx="3456891" cy="1838714"/>
          </a:xfrm>
          <a:prstGeom prst="rect">
            <a:avLst/>
          </a:prstGeom>
        </p:spPr>
        <p:txBody>
          <a:bodyPr rtlCol="0" anchor="b" anchorCtr="0">
            <a:noAutofit/>
          </a:bodyPr>
          <a:lstStyle>
            <a:lvl1pPr>
              <a:defRPr b="0">
                <a:solidFill>
                  <a:schemeClr val="bg1"/>
                </a:solidFill>
              </a:defRPr>
            </a:lvl1pPr>
          </a:lstStyle>
          <a:p>
            <a:r>
              <a:rPr lang="en-US" dirty="0"/>
              <a:t>Click to edit Master title style</a:t>
            </a:r>
          </a:p>
        </p:txBody>
      </p:sp>
      <p:cxnSp>
        <p:nvCxnSpPr>
          <p:cNvPr id="14" name="Straight Connector 13"/>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
        <p:nvSpPr>
          <p:cNvPr id="9" name="Text Placeholder 3"/>
          <p:cNvSpPr>
            <a:spLocks noGrp="1"/>
          </p:cNvSpPr>
          <p:nvPr>
            <p:ph type="body" sz="quarter" idx="10" hasCustomPrompt="1"/>
          </p:nvPr>
        </p:nvSpPr>
        <p:spPr>
          <a:xfrm>
            <a:off x="5457019" y="2128838"/>
            <a:ext cx="3462130" cy="969264"/>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b="0" cap="none" spc="0" baseline="0">
                <a:ln w="0"/>
                <a:solidFill>
                  <a:schemeClr val="bg1"/>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t>Optional Subhead Here 14pt, 1 line max</a:t>
            </a:r>
            <a:br>
              <a:rPr lang="en-US" sz="1400" dirty="0"/>
            </a:br>
            <a:r>
              <a:rPr lang="en-US" sz="1400" dirty="0"/>
              <a:t>Insert Date Here Month Day 2021</a:t>
            </a:r>
          </a:p>
          <a:p>
            <a:pPr lvl="0"/>
            <a:endParaRPr lang="en-US" dirty="0"/>
          </a:p>
        </p:txBody>
      </p:sp>
      <p:sp>
        <p:nvSpPr>
          <p:cNvPr id="11"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3" name="TextBox 12"/>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17" name="Straight Connector 16"/>
          <p:cNvCxnSpPr/>
          <p:nvPr/>
        </p:nvCxnSpPr>
        <p:spPr>
          <a:xfrm>
            <a:off x="5546035" y="2057400"/>
            <a:ext cx="3310098"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pic>
        <p:nvPicPr>
          <p:cNvPr id="19" name="Picture 18">
            <a:extLst>
              <a:ext uri="{FF2B5EF4-FFF2-40B4-BE49-F238E27FC236}">
                <a16:creationId xmlns:a16="http://schemas.microsoft.com/office/drawing/2014/main" id="{0BD0CB6B-43F4-E444-95B6-163F7F2A3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spTree>
    <p:extLst>
      <p:ext uri="{BB962C8B-B14F-4D97-AF65-F5344CB8AC3E}">
        <p14:creationId xmlns:p14="http://schemas.microsoft.com/office/powerpoint/2010/main" val="46897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s with Text">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6" name="Picture Placeholder 11"/>
          <p:cNvSpPr>
            <a:spLocks noGrp="1"/>
          </p:cNvSpPr>
          <p:nvPr>
            <p:ph type="pic" sz="quarter" idx="10" hasCustomPrompt="1"/>
          </p:nvPr>
        </p:nvSpPr>
        <p:spPr>
          <a:xfrm>
            <a:off x="559602" y="1104555"/>
            <a:ext cx="2619147" cy="168654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endParaRPr lang="en-US" dirty="0"/>
          </a:p>
        </p:txBody>
      </p:sp>
      <p:sp>
        <p:nvSpPr>
          <p:cNvPr id="18" name="Picture Placeholder 11"/>
          <p:cNvSpPr>
            <a:spLocks noGrp="1"/>
          </p:cNvSpPr>
          <p:nvPr>
            <p:ph type="pic" sz="quarter" idx="14" hasCustomPrompt="1"/>
          </p:nvPr>
        </p:nvSpPr>
        <p:spPr>
          <a:xfrm>
            <a:off x="559602" y="2905397"/>
            <a:ext cx="2619147" cy="1362718"/>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9" name="Picture Placeholder 11"/>
          <p:cNvSpPr>
            <a:spLocks noGrp="1"/>
          </p:cNvSpPr>
          <p:nvPr>
            <p:ph type="pic" sz="quarter" idx="15" hasCustomPrompt="1"/>
          </p:nvPr>
        </p:nvSpPr>
        <p:spPr>
          <a:xfrm>
            <a:off x="3302802" y="2378183"/>
            <a:ext cx="1987137" cy="188993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20" name="Picture Placeholder 11"/>
          <p:cNvSpPr>
            <a:spLocks noGrp="1"/>
          </p:cNvSpPr>
          <p:nvPr>
            <p:ph type="pic" sz="quarter" idx="16" hasCustomPrompt="1"/>
          </p:nvPr>
        </p:nvSpPr>
        <p:spPr>
          <a:xfrm>
            <a:off x="3302802" y="1104556"/>
            <a:ext cx="1987137" cy="1159327"/>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4" name="Text Placeholder 3"/>
          <p:cNvSpPr>
            <a:spLocks noGrp="1"/>
          </p:cNvSpPr>
          <p:nvPr>
            <p:ph type="body" sz="quarter" idx="17" hasCustomPrompt="1"/>
          </p:nvPr>
        </p:nvSpPr>
        <p:spPr>
          <a:xfrm>
            <a:off x="5373688" y="1104554"/>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dirty="0">
                <a:solidFill>
                  <a:schemeClr val="tx1"/>
                </a:solidFill>
                <a:latin typeface="+mj-lt"/>
                <a:ea typeface="Arial Hebrew" charset="-79"/>
                <a:cs typeface="Arial Hebrew" charset="-79"/>
              </a:rPr>
              <a:t>Place Optional</a:t>
            </a:r>
            <a:r>
              <a:rPr lang="en-US" sz="1600" b="1" baseline="0" dirty="0">
                <a:solidFill>
                  <a:schemeClr val="tx1"/>
                </a:solidFill>
                <a:latin typeface="+mj-lt"/>
                <a:ea typeface="Arial Hebrew" charset="-79"/>
                <a:cs typeface="Arial Hebrew" charset="-79"/>
              </a:rPr>
              <a:t> </a:t>
            </a:r>
            <a:r>
              <a:rPr lang="en-US" sz="1600" b="1" dirty="0">
                <a:solidFill>
                  <a:schemeClr val="tx1"/>
                </a:solidFill>
                <a:latin typeface="+mj-lt"/>
                <a:ea typeface="Arial Hebrew" charset="-79"/>
                <a:cs typeface="Arial Hebrew" charset="-79"/>
              </a:rPr>
              <a:t>Subheading </a:t>
            </a:r>
            <a:r>
              <a:rPr lang="en-US" sz="1600" b="1" dirty="0">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5373688" y="1387475"/>
            <a:ext cx="3389312" cy="2881313"/>
          </a:xfrm>
        </p:spPr>
        <p:txBody>
          <a:bodyPr>
            <a:normAutofit/>
          </a:bodyPr>
          <a:lstStyle>
            <a:lvl1pPr>
              <a:defRPr sz="1500"/>
            </a:lvl1pPr>
          </a:lstStyle>
          <a:p>
            <a:pPr>
              <a:spcAft>
                <a:spcPts val="900"/>
              </a:spcAft>
            </a:pPr>
            <a:r>
              <a:rPr lang="en-US" dirty="0">
                <a:solidFill>
                  <a:schemeClr val="tx1"/>
                </a:solidFill>
              </a:rPr>
              <a:t>Place additional information here.</a:t>
            </a:r>
          </a:p>
          <a:p>
            <a:pPr>
              <a:spcAft>
                <a:spcPts val="900"/>
              </a:spcAft>
            </a:pPr>
            <a:r>
              <a:rPr lang="en-US" dirty="0">
                <a:solidFill>
                  <a:schemeClr val="tx1"/>
                </a:solidFill>
              </a:rPr>
              <a:t>Place additional information here.</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p:txBody>
      </p:sp>
      <p:sp>
        <p:nvSpPr>
          <p:cNvPr id="11"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121363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Images">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endParaRPr lang="en-US" dirty="0"/>
          </a:p>
        </p:txBody>
      </p:sp>
      <p:sp>
        <p:nvSpPr>
          <p:cNvPr id="14" name="Text Placeholder 3"/>
          <p:cNvSpPr>
            <a:spLocks noGrp="1"/>
          </p:cNvSpPr>
          <p:nvPr>
            <p:ph type="body" sz="quarter" idx="17" hasCustomPrompt="1"/>
          </p:nvPr>
        </p:nvSpPr>
        <p:spPr>
          <a:xfrm>
            <a:off x="457200" y="1076550"/>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dirty="0">
                <a:solidFill>
                  <a:schemeClr val="tx1"/>
                </a:solidFill>
                <a:latin typeface="+mj-lt"/>
                <a:ea typeface="Arial Hebrew" charset="-79"/>
                <a:cs typeface="Arial Hebrew" charset="-79"/>
              </a:rPr>
              <a:t>Place Optional</a:t>
            </a:r>
            <a:r>
              <a:rPr lang="en-US" sz="1600" b="1" baseline="0" dirty="0">
                <a:solidFill>
                  <a:schemeClr val="tx1"/>
                </a:solidFill>
                <a:latin typeface="+mj-lt"/>
                <a:ea typeface="Arial Hebrew" charset="-79"/>
                <a:cs typeface="Arial Hebrew" charset="-79"/>
              </a:rPr>
              <a:t> </a:t>
            </a:r>
            <a:r>
              <a:rPr lang="en-US" sz="1600" b="1" dirty="0">
                <a:solidFill>
                  <a:schemeClr val="tx1"/>
                </a:solidFill>
                <a:latin typeface="+mj-lt"/>
                <a:ea typeface="Arial Hebrew" charset="-79"/>
                <a:cs typeface="Arial Hebrew" charset="-79"/>
              </a:rPr>
              <a:t>Subheading </a:t>
            </a:r>
            <a:r>
              <a:rPr lang="en-US" sz="1600" b="1" dirty="0">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457200" y="1359471"/>
            <a:ext cx="3389312" cy="2898047"/>
          </a:xfrm>
        </p:spPr>
        <p:txBody>
          <a:bodyPr>
            <a:normAutofit/>
          </a:bodyPr>
          <a:lstStyle>
            <a:lvl1pPr>
              <a:defRPr sz="1500"/>
            </a:lvl1pPr>
          </a:lstStyle>
          <a:p>
            <a:pPr>
              <a:spcAft>
                <a:spcPts val="900"/>
              </a:spcAft>
            </a:pPr>
            <a:r>
              <a:rPr lang="en-US" dirty="0">
                <a:solidFill>
                  <a:schemeClr val="tx1"/>
                </a:solidFill>
              </a:rPr>
              <a:t>Place additional information here.</a:t>
            </a:r>
          </a:p>
          <a:p>
            <a:pPr>
              <a:spcAft>
                <a:spcPts val="900"/>
              </a:spcAft>
            </a:pPr>
            <a:r>
              <a:rPr lang="en-US" dirty="0">
                <a:solidFill>
                  <a:schemeClr val="tx1"/>
                </a:solidFill>
              </a:rPr>
              <a:t>Place additional information here.</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p:txBody>
      </p:sp>
      <p:sp>
        <p:nvSpPr>
          <p:cNvPr id="11" name="Picture Placeholder 11"/>
          <p:cNvSpPr>
            <a:spLocks noGrp="1"/>
          </p:cNvSpPr>
          <p:nvPr>
            <p:ph type="pic" sz="quarter" idx="19" hasCustomPrompt="1"/>
          </p:nvPr>
        </p:nvSpPr>
        <p:spPr>
          <a:xfrm>
            <a:off x="3960262" y="1090102"/>
            <a:ext cx="1678427" cy="2048103"/>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2" name="Picture Placeholder 11"/>
          <p:cNvSpPr>
            <a:spLocks noGrp="1"/>
          </p:cNvSpPr>
          <p:nvPr>
            <p:ph type="pic" sz="quarter" idx="11" hasCustomPrompt="1"/>
          </p:nvPr>
        </p:nvSpPr>
        <p:spPr>
          <a:xfrm>
            <a:off x="3960262" y="3254028"/>
            <a:ext cx="1678427" cy="1003490"/>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3" name="Picture Placeholder 11"/>
          <p:cNvSpPr>
            <a:spLocks noGrp="1"/>
          </p:cNvSpPr>
          <p:nvPr>
            <p:ph type="pic" sz="quarter" idx="12" hasCustomPrompt="1"/>
          </p:nvPr>
        </p:nvSpPr>
        <p:spPr>
          <a:xfrm>
            <a:off x="5762739" y="1090102"/>
            <a:ext cx="2914333" cy="3167416"/>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6"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9"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92115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4428-60E8-4104-A35B-35F6501FB7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018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userDrawn="1"/>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userDrawn="1"/>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218728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dirty="0"/>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92650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 name="Title 1"/>
          <p:cNvSpPr>
            <a:spLocks noGrp="1"/>
          </p:cNvSpPr>
          <p:nvPr>
            <p:ph type="title"/>
          </p:nvPr>
        </p:nvSpPr>
        <p:spPr/>
        <p:txBody>
          <a:bodyPr anchor="b" anchorCtr="0"/>
          <a:lstStyle/>
          <a:p>
            <a:r>
              <a:rPr lang="en-US"/>
              <a:t>Click to edit Master title style</a:t>
            </a:r>
            <a:endParaRPr lang="en-US" dirty="0"/>
          </a:p>
        </p:txBody>
      </p:sp>
      <p:sp>
        <p:nvSpPr>
          <p:cNvPr id="3" name="Content Placeholder 2"/>
          <p:cNvSpPr>
            <a:spLocks noGrp="1"/>
          </p:cNvSpPr>
          <p:nvPr>
            <p:ph sz="half" idx="1"/>
          </p:nvPr>
        </p:nvSpPr>
        <p:spPr>
          <a:xfrm>
            <a:off x="457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4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67" name="TextBox 66"/>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cxnSp>
        <p:nvCxnSpPr>
          <p:cNvPr id="22"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428932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86793" y="254833"/>
            <a:ext cx="3672591" cy="2042410"/>
          </a:xfrm>
        </p:spPr>
        <p:txBody>
          <a:bodyPr anchor="b"/>
          <a:lstStyle>
            <a:lvl1pPr>
              <a:defRPr sz="3200">
                <a:solidFill>
                  <a:srgbClr val="007E3A"/>
                </a:solidFill>
              </a:defRPr>
            </a:lvl1pPr>
          </a:lstStyle>
          <a:p>
            <a:r>
              <a:rPr lang="en-US" dirty="0"/>
              <a:t>Click to Add Section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cxnSp>
        <p:nvCxnSpPr>
          <p:cNvPr id="8" name="Straight Connector 7"/>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hasCustomPrompt="1"/>
          </p:nvPr>
        </p:nvSpPr>
        <p:spPr>
          <a:xfrm>
            <a:off x="4887392" y="2443632"/>
            <a:ext cx="3679487"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600" b="0" cap="none" spc="0" baseline="0">
                <a:ln w="0"/>
                <a:solidFill>
                  <a:schemeClr val="bg1">
                    <a:lumMod val="50000"/>
                  </a:schemeClr>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lvl="0"/>
            <a:r>
              <a:rPr lang="en-US" dirty="0"/>
              <a:t>Keep font size at 16pt and limit 2 lines Keep font size at 16pt and limit 2 lines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cxnSp>
        <p:nvCxnSpPr>
          <p:cNvPr id="7" name="Straight Connector 6"/>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38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DA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0541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1_NDA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5FC9720B-8514-A94E-9E18-742BF1C5B36E}"/>
              </a:ext>
            </a:extLst>
          </p:cNvPr>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dirty="0">
                <a:solidFill>
                  <a:schemeClr val="bg1"/>
                </a:solidFill>
              </a:rPr>
              <a:t>non-public information – nda required</a:t>
            </a:r>
          </a:p>
        </p:txBody>
      </p:sp>
    </p:spTree>
    <p:extLst>
      <p:ext uri="{BB962C8B-B14F-4D97-AF65-F5344CB8AC3E}">
        <p14:creationId xmlns:p14="http://schemas.microsoft.com/office/powerpoint/2010/main" val="118813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Internal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 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F5081F80-C457-6143-AA98-D45A09548752}"/>
              </a:ext>
            </a:extLst>
          </p:cNvPr>
          <p:cNvSpPr/>
          <p:nvPr/>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dirty="0">
                <a:solidFill>
                  <a:schemeClr val="bg1"/>
                </a:solidFill>
              </a:rPr>
              <a:t>littelfuse internal</a:t>
            </a:r>
          </a:p>
        </p:txBody>
      </p:sp>
    </p:spTree>
    <p:extLst>
      <p:ext uri="{BB962C8B-B14F-4D97-AF65-F5344CB8AC3E}">
        <p14:creationId xmlns:p14="http://schemas.microsoft.com/office/powerpoint/2010/main" val="506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break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365822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33369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9870"/>
            <a:ext cx="8229600" cy="739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endParaRPr lang="en-US" dirty="0"/>
          </a:p>
        </p:txBody>
      </p:sp>
      <p:sp>
        <p:nvSpPr>
          <p:cNvPr id="3" name="Text Placeholder 2"/>
          <p:cNvSpPr>
            <a:spLocks noGrp="1"/>
          </p:cNvSpPr>
          <p:nvPr>
            <p:ph type="body" idx="1"/>
          </p:nvPr>
        </p:nvSpPr>
        <p:spPr>
          <a:xfrm>
            <a:off x="457200" y="857250"/>
            <a:ext cx="8229600" cy="3543299"/>
          </a:xfrm>
          <a:prstGeom prst="rect">
            <a:avLst/>
          </a:prstGeom>
          <a:noFill/>
          <a:ln>
            <a:noFill/>
          </a:ln>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9" name="TextBox 8"/>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27"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8" name="TextBox 2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42"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43" name="TextBox 42"/>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2" name="TextBox 11"/>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4"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5" name="TextBox 14"/>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pic>
        <p:nvPicPr>
          <p:cNvPr id="18" name="Picture 7"/>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cxnSp>
        <p:nvCxnSpPr>
          <p:cNvPr id="16"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681511240"/>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 id="2147485790" r:id="rId7"/>
    <p:sldLayoutId id="2147485791" r:id="rId8"/>
    <p:sldLayoutId id="2147485792" r:id="rId9"/>
    <p:sldLayoutId id="2147485793" r:id="rId10"/>
    <p:sldLayoutId id="2147485794" r:id="rId11"/>
    <p:sldLayoutId id="2147485795" r:id="rId12"/>
    <p:sldLayoutId id="2147485796" r:id="rId13"/>
  </p:sldLayoutIdLst>
  <p:hf hdr="0" ftr="0" dt="0"/>
  <p:txStyles>
    <p:titleStyle>
      <a:lvl1pPr algn="l" rtl="0" eaLnBrk="1" fontAlgn="base" hangingPunct="1">
        <a:spcBef>
          <a:spcPct val="0"/>
        </a:spcBef>
        <a:spcAft>
          <a:spcPct val="0"/>
        </a:spcAft>
        <a:defRPr sz="24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p:titleStyle>
    <p:body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0">
          <p15:clr>
            <a:srgbClr val="F26B43"/>
          </p15:clr>
        </p15:guide>
        <p15:guide id="4"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ittelfus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hyperlink" Target="http://www.littelfuse.com/disclaimer-electronic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hyperlink" Target="https://www.littelfuse.com/media?resourcetype=datasheets&amp;itemid=bb5d10cd-7c60-44fb-b7a0-3d6727d6ee6a&amp;filename=ev1k-ev-fuse-datasheet" TargetMode="Externa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hyperlink" Target="https://www.littelfuse.com/products/fuses/industrial-power-fuses/semiconductor-fuses/ev1k.aspx"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s://info.littelfuse.com/hubfs/Electronics/RTM_Summary%20Slide/Littelfuse_Varistor_LST_New_Producct_Introductio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littelfuse.com/products/tvs-diodes/automotive-and-high-reliability-tvs/sz1.5smcxxa.aspx?utm_source=Spotlight&amp;utm_medium=Power%20Train&amp;utm_campaign=TVS%20Diode" TargetMode="External"/><Relationship Id="rId13" Type="http://schemas.openxmlformats.org/officeDocument/2006/relationships/hyperlink" Target="https://www.littelfuse.com/products/tvs-diodes/automotive-and-high-reliability-tvs/sz1smb.aspx?utm_source=Spotlight&amp;utm_medium=Power%20Train&amp;utm_campaign=TVS%20Diode" TargetMode="External"/><Relationship Id="rId18" Type="http://schemas.openxmlformats.org/officeDocument/2006/relationships/hyperlink" Target="https://www.littelfuse.com/products/fuses/industrial-power-fuses/semiconductor-fuses/ev1k.aspx" TargetMode="External"/><Relationship Id="rId3" Type="http://schemas.microsoft.com/office/2007/relationships/hdphoto" Target="../media/hdphoto1.wdp"/><Relationship Id="rId21" Type="http://schemas.openxmlformats.org/officeDocument/2006/relationships/hyperlink" Target="https://www.littelfuse.com/products/fuses/surface-mount-fuses/nano-2-fuses/885.aspx?utm_source=Spotlight&amp;utm_medium=Power%20Train&amp;utm_campaign=Fuse" TargetMode="External"/><Relationship Id="rId7" Type="http://schemas.openxmlformats.org/officeDocument/2006/relationships/hyperlink" Target="https://www.littelfuse.com/products/tvs-diodes/automotive-and-high-reliability-tvs/sz1smcxxa.aspx?utm_source=Spotlight&amp;utm_medium=Power%20Train&amp;utm_campaign=TVS%20Diode" TargetMode="External"/><Relationship Id="rId12" Type="http://schemas.openxmlformats.org/officeDocument/2006/relationships/hyperlink" Target="https://www.littelfuse.com/products/tvs-diodes/automotive-and-high-reliability-tvs/tpsmb.aspx?utm_source=Spotlight&amp;utm_medium=Power%20Train&amp;utm_campaign=TVS%20Diode" TargetMode="External"/><Relationship Id="rId17" Type="http://schemas.openxmlformats.org/officeDocument/2006/relationships/hyperlink" Target="https://www.littelfuse.com/products/tvs-diodes/automotive-and-high-reliability-tvs/sz1sma.aspx?utm_source=Spotlight&amp;utm_medium=Power%20Train&amp;utm_campaign=TVS%20Diode" TargetMode="External"/><Relationship Id="rId2" Type="http://schemas.openxmlformats.org/officeDocument/2006/relationships/image" Target="../media/image13.png"/><Relationship Id="rId16" Type="http://schemas.openxmlformats.org/officeDocument/2006/relationships/hyperlink" Target="https://www.littelfuse.com/products/tvs-diodes/automotive-and-high-reliability-tvs/tpsma6l.aspx?utm_source=Spotlight&amp;utm_medium=Power%20Train&amp;utm_campaign=TVS%20Diode" TargetMode="External"/><Relationship Id="rId20" Type="http://schemas.openxmlformats.org/officeDocument/2006/relationships/hyperlink" Target="https://www.littelfuse.com/products/tvs-diode-arrays/automotive-qualified/aq24cana.aspx?utm_source=Spotlight&amp;utm_medium=Power%20Train&amp;utm_campaign=Diode%20array" TargetMode="External"/><Relationship Id="rId1" Type="http://schemas.openxmlformats.org/officeDocument/2006/relationships/slideLayout" Target="../slideLayouts/slideLayout5.xml"/><Relationship Id="rId6" Type="http://schemas.openxmlformats.org/officeDocument/2006/relationships/hyperlink" Target="https://www.littelfuse.com/products/tvs-diodes/automotive-and-high-reliability-tvs/tpsmc.aspx?utm_source=Spotlight&amp;utm_medium=Power%20Train&amp;utm_campaign=TVS%20Diode" TargetMode="External"/><Relationship Id="rId11" Type="http://schemas.openxmlformats.org/officeDocument/2006/relationships/hyperlink" Target="https://www.littelfuse.com/products/fuse-blocks-fuseholders-and-fuse-accessories/fuse-clips/521.aspx?utm_source=Spotlight&amp;utm_medium=Power%20Train&amp;utm_campaign=SMD" TargetMode="External"/><Relationship Id="rId5" Type="http://schemas.openxmlformats.org/officeDocument/2006/relationships/hyperlink" Target="https://www.littelfuse.com/products/fuses/surface-mount-fuses/nano-2-fuses/881.aspx?utm_source=Spotlight&amp;utm_medium=Power%20Train&amp;utm_campaign=Fuse" TargetMode="External"/><Relationship Id="rId15" Type="http://schemas.openxmlformats.org/officeDocument/2006/relationships/hyperlink" Target="https://www.littelfuse.com/products/tvs-diode-arrays/automotive-qualified/aqxxc-01ftg.aspx?utm_source=Spotlight&amp;utm_medium=Power%20Train&amp;utm_campaign=Diode%20Aray" TargetMode="External"/><Relationship Id="rId10" Type="http://schemas.openxmlformats.org/officeDocument/2006/relationships/hyperlink" Target="https://www.littelfuse.com/products/fuses/aecq-compliant/441a.aspx?utm_source=Spotlight&amp;utm_medium=Power%20Train&amp;utm_campaign=SMD" TargetMode="External"/><Relationship Id="rId19" Type="http://schemas.openxmlformats.org/officeDocument/2006/relationships/hyperlink" Target="http://www.ixysic.com/Products/IGBT-MOSFETDvr.htm" TargetMode="External"/><Relationship Id="rId4" Type="http://schemas.openxmlformats.org/officeDocument/2006/relationships/hyperlink" Target="https://www.littelfuse.com/products/fuses/aecq-compliant/501a.aspx?utm_source=Spotlight&amp;utm_medium=Power%20Train&amp;utm_campaign=Fuse" TargetMode="External"/><Relationship Id="rId9" Type="http://schemas.openxmlformats.org/officeDocument/2006/relationships/hyperlink" Target="https://www.littelfuse.com/products/fuses/aecq-compliant/438a.aspx?utm_source=Spotlight&amp;utm_medium=Power%20Train&amp;utm_campaign=SMD" TargetMode="External"/><Relationship Id="rId14" Type="http://schemas.openxmlformats.org/officeDocument/2006/relationships/hyperlink" Target="https://www.littelfuse.com/products/tvs-diodes/automotive-and-high-reliability-tvs/szp6smb.aspx?utm_source=Spotlight&amp;utm_medium=Power%20Train&amp;utm_campaign=TVS%20Diode"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littelfuse.com/products/dc-solenoids-and-relays/high-voltage-dc-contactor-relays/dcnlev100.aspx?utm_source=SFD&amp;utm_medium=Battery+Protection&amp;utm_campaign=Pre-charge+Contactor" TargetMode="External"/><Relationship Id="rId7" Type="http://schemas.openxmlformats.org/officeDocument/2006/relationships/image" Target="../media/image13.png"/><Relationship Id="rId2" Type="http://schemas.openxmlformats.org/officeDocument/2006/relationships/hyperlink" Target="https://www.littelfuse.com/products/dc-solenoids-and-relays/high-voltage-dc-contactor-relays/dcnsev30.aspx?utm_source=SFD&amp;utm_medium=Battery+Protection&amp;utm_campaign=Pre-charge+Contactor" TargetMode="External"/><Relationship Id="rId1" Type="http://schemas.openxmlformats.org/officeDocument/2006/relationships/slideLayout" Target="../slideLayouts/slideLayout2.xml"/><Relationship Id="rId6" Type="http://schemas.openxmlformats.org/officeDocument/2006/relationships/hyperlink" Target="https://www.littelfuse.com/products/dc-solenoids-and-relays/high-voltage-dc-contactor-relays/dcnev250.aspx?utm_source=SFD&amp;utm_medium=Battery+Protection&amp;utm_campaign=Auxiliary+Contactor" TargetMode="External"/><Relationship Id="rId5" Type="http://schemas.openxmlformats.org/officeDocument/2006/relationships/hyperlink" Target="https://www.littelfuse.com/products/fuses/industrial-power-fuses/semiconductor-fuses/ev1k.aspx" TargetMode="External"/><Relationship Id="rId4" Type="http://schemas.openxmlformats.org/officeDocument/2006/relationships/hyperlink" Target="https://www.littelfuse.com/products/dc-solenoids-and-relays/high-voltage-dc-contactor-relays/dcnev250.aspx?utm_source=SFD&amp;utm_medium=Battery+Protection&amp;utm_campaign=Main+Positive+Contacto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littelfuse.com/products/power-semiconductors/discrete-thyristors/scr/s8016xa.aspx?utm_source=Spotlight&amp;utm_medium=Power%20Train&amp;utm_campaign=Thyristor" TargetMode="External"/><Relationship Id="rId13" Type="http://schemas.openxmlformats.org/officeDocument/2006/relationships/hyperlink" Target="https://www.littelfuse.com/products/tvs-diode-arrays/automotive-qualified/aq4022.aspx?utm_source=Spotlight&amp;utm_medium=Power%20Train&amp;utm_campaign=Diode%20array" TargetMode="External"/><Relationship Id="rId3" Type="http://schemas.openxmlformats.org/officeDocument/2006/relationships/hyperlink" Target="https://www.littelfuse.com/products/varistors/radial-leaded/aumov.aspx?utm_source=Spotlight&amp;utm_medium=Power%20Train&amp;utm_campaign=MOV" TargetMode="External"/><Relationship Id="rId7" Type="http://schemas.openxmlformats.org/officeDocument/2006/relationships/hyperlink" Target="https://www.littelfuse.com/products/sidactor-protection-thyristors/high-exposure-surge-protection/pxxx0sd.aspx?utm_source=Spotlight&amp;utm_medium=Power%20Train&amp;utm_campaign=SIDACtor" TargetMode="External"/><Relationship Id="rId12" Type="http://schemas.openxmlformats.org/officeDocument/2006/relationships/hyperlink" Target="https://www.littelfuse.com/products/tvs-diodes/automotive-and-high-reliability-tvs/szp6smb.aspx?utm_source=Spotlight&amp;utm_medium=Power%20Train&amp;utm_campaign=TVS%20Diode" TargetMode="External"/><Relationship Id="rId17" Type="http://schemas.microsoft.com/office/2007/relationships/hdphoto" Target="../media/hdphoto1.wdp"/><Relationship Id="rId2" Type="http://schemas.openxmlformats.org/officeDocument/2006/relationships/hyperlink" Target="https://www.littelfuse.com/products/fuses/automotive-passenger-car/high-voltage-fuses/hc-20ev.aspx?utm_source=Spotlight&amp;utm_medium=Power%20Train&amp;utm_campaign=Fuse" TargetMode="External"/><Relationship Id="rId16"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hyperlink" Target="https://www.littelfuse.com/products/sidactor-protection-thyristors/high-exposure-surge-protection/pxxx0fnl.aspx?utm_source=Spotlight&amp;utm_medium=Power%20Train&amp;utm_campaign=SIDACtor" TargetMode="External"/><Relationship Id="rId11" Type="http://schemas.openxmlformats.org/officeDocument/2006/relationships/hyperlink" Target="https://www.littelfuse.com/products/tvs-diodes/automotive-and-high-reliability-tvs/sz1smb.aspx?utm_source=Spotlight&amp;utm_medium=Power%20Train&amp;utm_campaign=TVS%20Diode" TargetMode="External"/><Relationship Id="rId5" Type="http://schemas.openxmlformats.org/officeDocument/2006/relationships/hyperlink" Target="https://www.littelfuse.com/products/gas-discharge-tubes/high-voltage-gdt/cg3.aspx" TargetMode="External"/><Relationship Id="rId15" Type="http://schemas.openxmlformats.org/officeDocument/2006/relationships/hyperlink" Target="https://www.littelfuse.com/products/tvs-diode-arrays/automotive-qualified/aq24cana.aspx?utm_source=Spotlight&amp;utm_medium=Power%20Train&amp;utm_campaign=Diode%20array" TargetMode="External"/><Relationship Id="rId10" Type="http://schemas.openxmlformats.org/officeDocument/2006/relationships/hyperlink" Target="https://www.littelfuse.com/products/tvs-diodes/automotive-and-high-reliability-tvs/tpsmb.aspx?utm_source=Spotlight&amp;utm_medium=Power%20Train&amp;utm_campaign=TVS%20Diode" TargetMode="External"/><Relationship Id="rId4" Type="http://schemas.openxmlformats.org/officeDocument/2006/relationships/hyperlink" Target="https://www.littelfuse.com/products/gas-discharge-tubes/medium-to-high-surge-gdt/cg-cg2.aspx" TargetMode="External"/><Relationship Id="rId9" Type="http://schemas.openxmlformats.org/officeDocument/2006/relationships/hyperlink" Target="http://www.ixysic.com/Products/IGBT-MOSFETDvr.htm" TargetMode="External"/><Relationship Id="rId14" Type="http://schemas.openxmlformats.org/officeDocument/2006/relationships/hyperlink" Target="https://www.littelfuse.com/products/fuses/industrial-power-fuses/semiconductor-fuses/ev1k.asp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littelfuse.com/products/switches/manual-battery-disconnect-switches/08010100.aspx?utm_source=SFD&amp;utm_medium=Off-highway%20EV&amp;utm_campaign=Battery%20disconnect%20switch" TargetMode="External"/><Relationship Id="rId13" Type="http://schemas.openxmlformats.org/officeDocument/2006/relationships/hyperlink" Target="https://www.littelfuse.com/products/tvs-diodes/automotive-and-high-reliability-tvs/szp6smb.aspx?utm_source=SFD&amp;utm_medium=Off-highway%20EV&amp;utm_campaign=TVS%20diode" TargetMode="External"/><Relationship Id="rId18" Type="http://schemas.openxmlformats.org/officeDocument/2006/relationships/hyperlink" Target="https://www.littelfuse.com/products/power-semiconductors/silicon-carbide/sic-mosfets.aspx" TargetMode="External"/><Relationship Id="rId26" Type="http://schemas.openxmlformats.org/officeDocument/2006/relationships/hyperlink" Target="https://www.littelfuse.com/products/fuses/industrial-power-fuses/semiconductor-fuses/ev1k.aspx" TargetMode="External"/><Relationship Id="rId3" Type="http://schemas.openxmlformats.org/officeDocument/2006/relationships/hyperlink" Target="https://www.littelfuse.com/products/fuses/automotive-passenger-car/high-current-fuses/zcase.aspx?utm_source=SFD&amp;utm_medium=Off-highway%20EV&amp;utm_campaign=Fuse" TargetMode="External"/><Relationship Id="rId21" Type="http://schemas.openxmlformats.org/officeDocument/2006/relationships/hyperlink" Target="https://www.ixys.com/PartSearchResults.aspx?searchStr=DHG&amp;SearchSubmit=Go" TargetMode="External"/><Relationship Id="rId7" Type="http://schemas.openxmlformats.org/officeDocument/2006/relationships/hyperlink" Target="https://www.littelfuse.com/products/dc-power-distribution-modules/hard-wired-pdm/hwb18.aspx?utm_source=SFD&amp;utm_medium=Off-highway%20EV&amp;utm_campaign=Power%20distribution%20module" TargetMode="External"/><Relationship Id="rId12" Type="http://schemas.openxmlformats.org/officeDocument/2006/relationships/hyperlink" Target="https://www.littelfuse.com/products/tvs-diodes/automotive-and-high-reliability-tvs/sz1smb.aspx?utm_source=SFD&amp;utm_medium=Off-highway%20EV&amp;utm_campaign=TVS%20DIode" TargetMode="External"/><Relationship Id="rId17" Type="http://schemas.openxmlformats.org/officeDocument/2006/relationships/hyperlink" Target="https://www.littelfuse.com/products/power-semiconductors/discrete-mosfets/n-channel-ultra-junction/x2-class.aspx?utm_source=SFD&amp;utm_medium=Off-highway%20EV&amp;utm_campaign=MOSFET" TargetMode="External"/><Relationship Id="rId25" Type="http://schemas.openxmlformats.org/officeDocument/2006/relationships/hyperlink" Target="https://ixapps.ixys.com/DataSheet/MIXA450PF1200TSF.pdf" TargetMode="External"/><Relationship Id="rId33" Type="http://schemas.microsoft.com/office/2007/relationships/hdphoto" Target="../media/hdphoto2.wdp"/><Relationship Id="rId2" Type="http://schemas.openxmlformats.org/officeDocument/2006/relationships/hyperlink" Target="https://www.littelfuse.com/products/switches/ignition-switches/95060/95060.aspx?utm_source=SFD&amp;utm_medium=Off-highway%20EV&amp;utm_campaign=Ignition%20switch" TargetMode="External"/><Relationship Id="rId16" Type="http://schemas.openxmlformats.org/officeDocument/2006/relationships/hyperlink" Target="https://www.littelfuse.com/products/power-semiconductors/discrete-mosfets/n-channel-ultra-junction/x-class.aspx?utm_source=SFD&amp;utm_medium=Off-highway%20EV&amp;utm_campaign=MOSFET" TargetMode="External"/><Relationship Id="rId20" Type="http://schemas.openxmlformats.org/officeDocument/2006/relationships/hyperlink" Target="https://www.littelfuse.com/products/power-semiconductors/silicon-carbide/sic-schottky-diodes.aspx?utm_source=SFD&amp;utm_medium=Off-highway%20EV&amp;utm_campaign=SiC%20Diode" TargetMode="External"/><Relationship Id="rId29" Type="http://schemas.openxmlformats.org/officeDocument/2006/relationships/hyperlink" Target="https://www.littelfuse.com/products/dc-power-distribution-modules/fuse-only-pdms/mdb5.aspx?utm_source=SFD&amp;utm_medium=Off-highway%20EV&amp;utm_campaign=Power%20distribution%20module" TargetMode="External"/><Relationship Id="rId1" Type="http://schemas.openxmlformats.org/officeDocument/2006/relationships/slideLayout" Target="../slideLayouts/slideLayout2.xml"/><Relationship Id="rId6" Type="http://schemas.openxmlformats.org/officeDocument/2006/relationships/hyperlink" Target="https://www.littelfuse.com/products/dc-power-distribution-modules/hard-wired-pdm/hwb60.aspx?utm_source=SFD&amp;utm_medium=Off-highway%20EV&amp;utm_campaign=Power%20distribution%20module" TargetMode="External"/><Relationship Id="rId11" Type="http://schemas.openxmlformats.org/officeDocument/2006/relationships/hyperlink" Target="https://www.littelfuse.com/products/tvs-diodes/automotive-and-high-reliability-tvs/tpsmb.aspx?utm_source=SFD&amp;utm_medium=Off-highway%20EV&amp;utm_campaign=TVS%20DIode" TargetMode="External"/><Relationship Id="rId24" Type="http://schemas.openxmlformats.org/officeDocument/2006/relationships/hyperlink" Target="https://www.littelfuse.com/products/power-semiconductors/discrete-igbts/xpt/planar.aspx?utm_source=SFD&amp;utm_medium=Off-highway%20EV&amp;utm_campaign=IGBT" TargetMode="External"/><Relationship Id="rId32" Type="http://schemas.openxmlformats.org/officeDocument/2006/relationships/image" Target="../media/image14.png"/><Relationship Id="rId5" Type="http://schemas.openxmlformats.org/officeDocument/2006/relationships/hyperlink" Target="https://www.littelfuse.com/products/tvs-diodes/automotive-and-high-reliability-tvs/sld8s.aspx?utm_source=SFD&amp;utm_medium=Off-highway%20EV&amp;utm_campaign=TVS%20Diode" TargetMode="External"/><Relationship Id="rId15" Type="http://schemas.openxmlformats.org/officeDocument/2006/relationships/hyperlink" Target="https://www.ixysic.com/home/pdfs.nsf/www/IX4351NE.pdf/$file/IX4351NE.pdf" TargetMode="External"/><Relationship Id="rId23" Type="http://schemas.openxmlformats.org/officeDocument/2006/relationships/hyperlink" Target="https://www.littelfuse.com/products/power-semiconductors/discrete-igbts/xpt/trench.aspx?utm_source=SFD&amp;utm_medium=Off-highway%20EV&amp;utm_campaign=IGBT" TargetMode="External"/><Relationship Id="rId28" Type="http://schemas.openxmlformats.org/officeDocument/2006/relationships/hyperlink" Target="https://www.littelfuse.com/search-results.aspx?utm_source=SFD&amp;utm_medium=Off-highway%20EV&amp;utm_campaign=HV%20DC%20Contactor%20relay#q=DCNLEV&amp;t=SeriesTab" TargetMode="External"/><Relationship Id="rId10" Type="http://schemas.openxmlformats.org/officeDocument/2006/relationships/hyperlink" Target="https://www.littelfuse.com/products/tvs-diode-arrays/automotive-qualified/aq24cana.aspx?utm_source=SFD&amp;utm_medium=Off-highway%20EV&amp;utm_campaign=TVS%20Diode%20Array" TargetMode="External"/><Relationship Id="rId19" Type="http://schemas.openxmlformats.org/officeDocument/2006/relationships/hyperlink" Target="https://www.ixys.com/PartSearchResults.aspx?searchStr=DSEP&amp;SearchSubmit=Go" TargetMode="External"/><Relationship Id="rId31" Type="http://schemas.microsoft.com/office/2007/relationships/hdphoto" Target="../media/hdphoto1.wdp"/><Relationship Id="rId4" Type="http://schemas.openxmlformats.org/officeDocument/2006/relationships/hyperlink" Target="https://www.littelfuse.com/products/fuse-blocks-fuseholders-and-fuse-accessories/automotive-and-commercial-vehicle-fuse-holders/zcase-fhz.aspx?utm_source=SFD&amp;utm_medium=Off-highway%20EV&amp;utm_campaign=Fuse%20block" TargetMode="External"/><Relationship Id="rId9" Type="http://schemas.openxmlformats.org/officeDocument/2006/relationships/hyperlink" Target="https://www.littelfuse.com/products/switches/manual-battery-disconnect-switches/08099100.aspx?utm_source=SFD&amp;utm_medium=Off-highway%20EV&amp;utm_campaign=Battery%20disconnect%20switch" TargetMode="External"/><Relationship Id="rId14" Type="http://schemas.openxmlformats.org/officeDocument/2006/relationships/hyperlink" Target="http://www.ixysic.com/Products/IGBT-MOSFETDvr.htm" TargetMode="External"/><Relationship Id="rId22" Type="http://schemas.openxmlformats.org/officeDocument/2006/relationships/hyperlink" Target="https://www.littelfuse.com/products/tvs-diodes/automotive-and-high-reliability-tvs/tpsmb.aspx?utm_source=SFD&amp;utm_medium=xEV%20Powertrain&amp;utm_campaign=TVS%20diode" TargetMode="External"/><Relationship Id="rId27" Type="http://schemas.openxmlformats.org/officeDocument/2006/relationships/hyperlink" Target="https://www.littelfuse.com/search-results.aspx?utm_source=SFD&amp;utm_medium=Off-highway%20EV&amp;utm_campaign=HV%20DC%20Contactor%20relay#q=DCNEV&amp;t=SeriesTab" TargetMode="External"/><Relationship Id="rId30"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s://www.littelfuse.com/products/fuses/specialty-power-fuses/tvss-fuses/lvsp.aspx" TargetMode="External"/><Relationship Id="rId13" Type="http://schemas.openxmlformats.org/officeDocument/2006/relationships/hyperlink" Target="https://www.littelfuse.com/products/fuses/industrial-power-fuses/semiconductor-fuses/ev1k.aspx" TargetMode="External"/><Relationship Id="rId3" Type="http://schemas.openxmlformats.org/officeDocument/2006/relationships/hyperlink" Target="https://www.littelfuse.com/products/fuses/industrial-power-fuses/semiconductor-fuses/l50qs.aspx?utm_source=SFD&amp;utm_medium=EV%20Charging&amp;utm_campaign=Overcurrent%20protection" TargetMode="External"/><Relationship Id="rId7" Type="http://schemas.openxmlformats.org/officeDocument/2006/relationships/hyperlink" Target="https://hartlandcontrols.com/3-pole-50-120-fla/" TargetMode="External"/><Relationship Id="rId12" Type="http://schemas.openxmlformats.org/officeDocument/2006/relationships/hyperlink" Target="https://www.littelfuse.com/products/fuses/specialty-power-fuses/solar-fuses/spfj.aspx?utm_source=SFD&amp;utm_medium=EV%20Charging&amp;utm_campaign=Fuse" TargetMode="External"/><Relationship Id="rId2" Type="http://schemas.openxmlformats.org/officeDocument/2006/relationships/hyperlink" Target="https://www.littelfuse.com/search-results.aspx?utm_source=SFD&amp;utm_medium=EV%20Charging&amp;utm_campaign=Overcurrent%20protection#q=PSR&amp;t=SeriesTab&amp;f:@ftechnology30330=[Fuses]" TargetMode="External"/><Relationship Id="rId1" Type="http://schemas.openxmlformats.org/officeDocument/2006/relationships/slideLayout" Target="../slideLayouts/slideLayout5.xml"/><Relationship Id="rId6" Type="http://schemas.openxmlformats.org/officeDocument/2006/relationships/hyperlink" Target="https://www.littelfuse.com/products/protection-relays-and-controls/protection-relays/relay-current-transformers/se-cs30.aspx" TargetMode="External"/><Relationship Id="rId11" Type="http://schemas.openxmlformats.org/officeDocument/2006/relationships/hyperlink" Target="https://www.littelfuse.com/products/dc-solenoids-and-relays/high-voltage-dc-contactor-relays.aspx?utm_source=SFD&amp;utm_medium=EV%20Charging&amp;utm_campaign=HV%20DC%20Contactor" TargetMode="External"/><Relationship Id="rId5" Type="http://schemas.openxmlformats.org/officeDocument/2006/relationships/hyperlink" Target="https://www.littelfuse.com/products/protection-relays-and-controls/protection-relays/ground-fault-relays/se-704.aspx" TargetMode="External"/><Relationship Id="rId15" Type="http://schemas.microsoft.com/office/2007/relationships/hdphoto" Target="../media/hdphoto1.wdp"/><Relationship Id="rId10" Type="http://schemas.openxmlformats.org/officeDocument/2006/relationships/hyperlink" Target="https://www.littelfuse.com/products/surge-protection-modules-and-devices/surge-protection-devices.aspx?utm_source=SFD&amp;utm_medium=EV%20Charging&amp;utm_campaign=SPD" TargetMode="External"/><Relationship Id="rId4" Type="http://schemas.openxmlformats.org/officeDocument/2006/relationships/hyperlink" Target="https://www.littelfuse.com/products/fuses/industrial-power-fuses/semiconductor-fuses/l75qs.aspx?utm_source=SFD&amp;utm_medium=EV%20Charging&amp;utm_campaign=Overcurrent%20protection" TargetMode="External"/><Relationship Id="rId9" Type="http://schemas.openxmlformats.org/officeDocument/2006/relationships/hyperlink" Target="https://www.littelfuse.com/search-results.aspx#q=LPSM&amp;t=SeriesTab" TargetMode="Externa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1000 VDC/60−125 A Auto Grade Fuse</a:t>
            </a:r>
            <a:br>
              <a:rPr lang="en-US" dirty="0"/>
            </a:br>
            <a:r>
              <a:rPr lang="en-US" dirty="0"/>
              <a:t>EV1K Series</a:t>
            </a:r>
          </a:p>
        </p:txBody>
      </p:sp>
      <p:sp>
        <p:nvSpPr>
          <p:cNvPr id="3" name="Text Placeholder 2"/>
          <p:cNvSpPr>
            <a:spLocks noGrp="1"/>
          </p:cNvSpPr>
          <p:nvPr>
            <p:ph type="body" sz="quarter" idx="10"/>
          </p:nvPr>
        </p:nvSpPr>
        <p:spPr>
          <a:xfrm>
            <a:off x="5457019" y="2128838"/>
            <a:ext cx="3571834" cy="969264"/>
          </a:xfrm>
        </p:spPr>
        <p:txBody>
          <a:bodyPr/>
          <a:lstStyle/>
          <a:p>
            <a:r>
              <a:rPr lang="en-US" dirty="0"/>
              <a:t>New Product Introduction</a:t>
            </a:r>
          </a:p>
        </p:txBody>
      </p:sp>
    </p:spTree>
    <p:extLst>
      <p:ext uri="{BB962C8B-B14F-4D97-AF65-F5344CB8AC3E}">
        <p14:creationId xmlns:p14="http://schemas.microsoft.com/office/powerpoint/2010/main" val="320627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4D48-19DE-4B5B-88F3-D76482B5A7A0}"/>
              </a:ext>
            </a:extLst>
          </p:cNvPr>
          <p:cNvSpPr>
            <a:spLocks noGrp="1"/>
          </p:cNvSpPr>
          <p:nvPr>
            <p:ph type="title"/>
          </p:nvPr>
        </p:nvSpPr>
        <p:spPr/>
        <p:txBody>
          <a:bodyPr/>
          <a:lstStyle/>
          <a:p>
            <a:r>
              <a:rPr lang="en-US" dirty="0"/>
              <a:t>Comparison of EV1K series with competition</a:t>
            </a:r>
          </a:p>
        </p:txBody>
      </p:sp>
      <p:graphicFrame>
        <p:nvGraphicFramePr>
          <p:cNvPr id="9" name="Content Placeholder 4">
            <a:extLst>
              <a:ext uri="{FF2B5EF4-FFF2-40B4-BE49-F238E27FC236}">
                <a16:creationId xmlns:a16="http://schemas.microsoft.com/office/drawing/2014/main" id="{9F638EF6-F42C-4427-A432-D2C3A26CDCC0}"/>
              </a:ext>
            </a:extLst>
          </p:cNvPr>
          <p:cNvGraphicFramePr>
            <a:graphicFrameLocks/>
          </p:cNvGraphicFramePr>
          <p:nvPr>
            <p:extLst>
              <p:ext uri="{D42A27DB-BD31-4B8C-83A1-F6EECF244321}">
                <p14:modId xmlns:p14="http://schemas.microsoft.com/office/powerpoint/2010/main" val="750104661"/>
              </p:ext>
            </p:extLst>
          </p:nvPr>
        </p:nvGraphicFramePr>
        <p:xfrm>
          <a:off x="457199" y="914400"/>
          <a:ext cx="8229598" cy="2726602"/>
        </p:xfrm>
        <a:graphic>
          <a:graphicData uri="http://schemas.openxmlformats.org/drawingml/2006/table">
            <a:tbl>
              <a:tblPr firstRow="1" bandRow="1">
                <a:tableStyleId>{5C22544A-7EE6-4342-B048-85BDC9FD1C3A}</a:tableStyleId>
              </a:tblPr>
              <a:tblGrid>
                <a:gridCol w="3628428">
                  <a:extLst>
                    <a:ext uri="{9D8B030D-6E8A-4147-A177-3AD203B41FA5}">
                      <a16:colId xmlns:a16="http://schemas.microsoft.com/office/drawing/2014/main" val="965522785"/>
                    </a:ext>
                  </a:extLst>
                </a:gridCol>
                <a:gridCol w="2300585">
                  <a:extLst>
                    <a:ext uri="{9D8B030D-6E8A-4147-A177-3AD203B41FA5}">
                      <a16:colId xmlns:a16="http://schemas.microsoft.com/office/drawing/2014/main" val="2460940793"/>
                    </a:ext>
                  </a:extLst>
                </a:gridCol>
                <a:gridCol w="2300585">
                  <a:extLst>
                    <a:ext uri="{9D8B030D-6E8A-4147-A177-3AD203B41FA5}">
                      <a16:colId xmlns:a16="http://schemas.microsoft.com/office/drawing/2014/main" val="2517183164"/>
                    </a:ext>
                  </a:extLst>
                </a:gridCol>
              </a:tblGrid>
              <a:tr h="228600">
                <a:tc>
                  <a:txBody>
                    <a:bodyPr/>
                    <a:lstStyle/>
                    <a:p>
                      <a:pPr algn="ctr"/>
                      <a:r>
                        <a:rPr lang="en-US" sz="1000" dirty="0">
                          <a:solidFill>
                            <a:schemeClr val="tx1"/>
                          </a:solidFill>
                        </a:rPr>
                        <a:t>Parameter</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1000" dirty="0">
                          <a:solidFill>
                            <a:schemeClr val="tx1"/>
                          </a:solidFill>
                        </a:rPr>
                        <a:t>EV1K</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1000" dirty="0" err="1">
                          <a:solidFill>
                            <a:schemeClr val="tx1"/>
                          </a:solidFill>
                        </a:rPr>
                        <a:t>Mxx</a:t>
                      </a:r>
                      <a:endParaRPr lang="en-US" sz="1000" dirty="0">
                        <a:solidFill>
                          <a:schemeClr val="tx1"/>
                        </a:solidFill>
                      </a:endParaRPr>
                    </a:p>
                    <a:p>
                      <a:pPr algn="ctr"/>
                      <a:r>
                        <a:rPr lang="en-US" sz="1000" dirty="0">
                          <a:solidFill>
                            <a:schemeClr val="tx1"/>
                          </a:solidFill>
                        </a:rPr>
                        <a:t> MEV100 Series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2198201712"/>
                  </a:ext>
                </a:extLst>
              </a:tr>
              <a:tr h="705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Product Photo</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endParaRPr 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endParaRPr 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965120673"/>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Voltage Rating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b="0" dirty="0">
                          <a:solidFill>
                            <a:schemeClr val="tx1"/>
                          </a:solidFill>
                        </a:rPr>
                        <a:t>1000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1000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695014699"/>
                  </a:ext>
                </a:extLst>
              </a:tr>
              <a:tr h="37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Interrupting Rating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b="0" dirty="0">
                          <a:solidFill>
                            <a:schemeClr val="tx1"/>
                          </a:solidFill>
                        </a:rPr>
                        <a:t>30 kA @ 1000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dirty="0"/>
                        <a:t>20 kA @ 1000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749509965"/>
                  </a:ext>
                </a:extLst>
              </a:tr>
              <a:tr h="230644">
                <a:tc>
                  <a:txBody>
                    <a:bodyPr/>
                    <a:lstStyle/>
                    <a:p>
                      <a:r>
                        <a:rPr lang="en-US" sz="1000" b="1" dirty="0">
                          <a:solidFill>
                            <a:schemeClr val="tx1"/>
                          </a:solidFill>
                        </a:rPr>
                        <a:t>Amperage Rating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60 A to 600 A</a:t>
                      </a:r>
                      <a:br>
                        <a:rPr lang="en-US" sz="1000" b="0" dirty="0">
                          <a:solidFill>
                            <a:schemeClr val="tx1"/>
                          </a:solidFill>
                        </a:rPr>
                      </a:br>
                      <a:r>
                        <a:rPr lang="en-US" sz="800" b="0" dirty="0">
                          <a:solidFill>
                            <a:schemeClr val="tx1"/>
                          </a:solidFill>
                        </a:rPr>
                        <a:t>(currently available only up to 125 A)</a:t>
                      </a:r>
                      <a:endParaRPr lang="en-US" sz="1000" b="0" dirty="0">
                        <a:solidFill>
                          <a:schemeClr val="tx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50 A to 600 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88679120"/>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pc="-50" dirty="0">
                          <a:solidFill>
                            <a:schemeClr val="tx1"/>
                          </a:solidFill>
                        </a:rPr>
                        <a:t>Operating Temperature</a:t>
                      </a:r>
                      <a:endParaRPr lang="en-US" sz="10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b="0" dirty="0">
                          <a:solidFill>
                            <a:schemeClr val="tx1"/>
                          </a:solidFill>
                        </a:rPr>
                        <a:t>-40 °C to +125 °C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-40 °C to +125 °C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544912885"/>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Agency Approval</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b="0" dirty="0">
                          <a:solidFill>
                            <a:schemeClr val="tx1"/>
                          </a:solidFill>
                        </a:rPr>
                        <a:t>ISO8820</a:t>
                      </a:r>
                    </a:p>
                    <a:p>
                      <a:pPr algn="ctr"/>
                      <a:r>
                        <a:rPr lang="en-US" sz="1000" b="0" dirty="0">
                          <a:solidFill>
                            <a:schemeClr val="tx1"/>
                          </a:solidFill>
                        </a:rPr>
                        <a:t>JASO D622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b="0" dirty="0">
                          <a:solidFill>
                            <a:schemeClr val="tx1"/>
                          </a:solidFill>
                        </a:rPr>
                        <a:t>ISO8820</a:t>
                      </a:r>
                    </a:p>
                    <a:p>
                      <a:pPr algn="ctr"/>
                      <a:r>
                        <a:rPr lang="en-US" sz="1000" b="0" dirty="0">
                          <a:solidFill>
                            <a:schemeClr val="tx1"/>
                          </a:solidFill>
                        </a:rPr>
                        <a:t>JASO D622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956917844"/>
                  </a:ext>
                </a:extLst>
              </a:tr>
            </a:tbl>
          </a:graphicData>
        </a:graphic>
      </p:graphicFrame>
      <p:pic>
        <p:nvPicPr>
          <p:cNvPr id="10" name="Picture 9">
            <a:extLst>
              <a:ext uri="{FF2B5EF4-FFF2-40B4-BE49-F238E27FC236}">
                <a16:creationId xmlns:a16="http://schemas.microsoft.com/office/drawing/2014/main" id="{348ABBCC-5B36-4E84-849A-C8AA749D4F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965" b="10167"/>
          <a:stretch/>
        </p:blipFill>
        <p:spPr>
          <a:xfrm>
            <a:off x="4890324" y="1319790"/>
            <a:ext cx="792019" cy="585045"/>
          </a:xfrm>
          <a:prstGeom prst="rect">
            <a:avLst/>
          </a:prstGeom>
        </p:spPr>
      </p:pic>
      <p:pic>
        <p:nvPicPr>
          <p:cNvPr id="4" name="Picture 3">
            <a:extLst>
              <a:ext uri="{FF2B5EF4-FFF2-40B4-BE49-F238E27FC236}">
                <a16:creationId xmlns:a16="http://schemas.microsoft.com/office/drawing/2014/main" id="{3FD58DCE-0436-4B50-ADB0-AD696A73A0A2}"/>
              </a:ext>
            </a:extLst>
          </p:cNvPr>
          <p:cNvPicPr>
            <a:picLocks noChangeAspect="1"/>
          </p:cNvPicPr>
          <p:nvPr/>
        </p:nvPicPr>
        <p:blipFill>
          <a:blip r:embed="rId3"/>
          <a:stretch>
            <a:fillRect/>
          </a:stretch>
        </p:blipFill>
        <p:spPr>
          <a:xfrm rot="18900000">
            <a:off x="7396521" y="1361149"/>
            <a:ext cx="229356" cy="661531"/>
          </a:xfrm>
          <a:prstGeom prst="rect">
            <a:avLst/>
          </a:prstGeom>
        </p:spPr>
      </p:pic>
    </p:spTree>
    <p:extLst>
      <p:ext uri="{BB962C8B-B14F-4D97-AF65-F5344CB8AC3E}">
        <p14:creationId xmlns:p14="http://schemas.microsoft.com/office/powerpoint/2010/main" val="273435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EC0E-E59A-4F90-A4F9-517EBC64609D}"/>
              </a:ext>
            </a:extLst>
          </p:cNvPr>
          <p:cNvSpPr>
            <a:spLocks noGrp="1"/>
          </p:cNvSpPr>
          <p:nvPr>
            <p:ph type="title"/>
          </p:nvPr>
        </p:nvSpPr>
        <p:spPr/>
        <p:txBody>
          <a:bodyPr/>
          <a:lstStyle/>
          <a:p>
            <a:r>
              <a:rPr lang="en-US" altLang="zh-TW" dirty="0">
                <a:latin typeface="Arial" charset="0"/>
                <a:ea typeface="ＭＳ Ｐゴシック" pitchFamily="34" charset="-128"/>
                <a:cs typeface="Arial" charset="0"/>
              </a:rPr>
              <a:t>Pricing, samples, availability and contacts</a:t>
            </a:r>
            <a:endParaRPr lang="en-US" dirty="0"/>
          </a:p>
        </p:txBody>
      </p:sp>
      <p:graphicFrame>
        <p:nvGraphicFramePr>
          <p:cNvPr id="3" name="Table 2">
            <a:extLst>
              <a:ext uri="{FF2B5EF4-FFF2-40B4-BE49-F238E27FC236}">
                <a16:creationId xmlns:a16="http://schemas.microsoft.com/office/drawing/2014/main" id="{E1AAE422-0457-4223-A63B-F6677B18BF7A}"/>
              </a:ext>
            </a:extLst>
          </p:cNvPr>
          <p:cNvGraphicFramePr>
            <a:graphicFrameLocks noGrp="1"/>
          </p:cNvGraphicFramePr>
          <p:nvPr>
            <p:extLst>
              <p:ext uri="{D42A27DB-BD31-4B8C-83A1-F6EECF244321}">
                <p14:modId xmlns:p14="http://schemas.microsoft.com/office/powerpoint/2010/main" val="2399880224"/>
              </p:ext>
            </p:extLst>
          </p:nvPr>
        </p:nvGraphicFramePr>
        <p:xfrm>
          <a:off x="457196" y="914400"/>
          <a:ext cx="8229600" cy="333625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816619451"/>
                    </a:ext>
                  </a:extLst>
                </a:gridCol>
                <a:gridCol w="2743200">
                  <a:extLst>
                    <a:ext uri="{9D8B030D-6E8A-4147-A177-3AD203B41FA5}">
                      <a16:colId xmlns:a16="http://schemas.microsoft.com/office/drawing/2014/main" val="3708703648"/>
                    </a:ext>
                  </a:extLst>
                </a:gridCol>
                <a:gridCol w="2743200">
                  <a:extLst>
                    <a:ext uri="{9D8B030D-6E8A-4147-A177-3AD203B41FA5}">
                      <a16:colId xmlns:a16="http://schemas.microsoft.com/office/drawing/2014/main" val="4216098409"/>
                    </a:ext>
                  </a:extLst>
                </a:gridCol>
              </a:tblGrid>
              <a:tr h="228600">
                <a:tc gridSpan="3">
                  <a:txBody>
                    <a:bodyPr/>
                    <a:lstStyle/>
                    <a:p>
                      <a:pPr algn="ctr"/>
                      <a:r>
                        <a:rPr lang="en-US" sz="1100" b="1" dirty="0">
                          <a:solidFill>
                            <a:schemeClr val="tx1"/>
                          </a:solidFill>
                          <a:latin typeface="+mn-lt"/>
                        </a:rPr>
                        <a:t>Pricing and samples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hMerge="1">
                  <a:txBody>
                    <a:bodyPr/>
                    <a:lstStyle/>
                    <a:p>
                      <a:endParaRPr lang="en-US" dirty="0"/>
                    </a:p>
                  </a:txBody>
                  <a:tcPr/>
                </a:tc>
                <a:tc hMerge="1">
                  <a:txBody>
                    <a:bodyPr/>
                    <a:lstStyle/>
                    <a:p>
                      <a:endParaRPr lang="en-US"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011073854"/>
                  </a:ext>
                </a:extLst>
              </a:tr>
              <a:tr h="558928">
                <a:tc gridSpan="3">
                  <a:txBody>
                    <a:bodyPr/>
                    <a:lstStyle/>
                    <a:p>
                      <a:r>
                        <a:rPr kumimoji="0" lang="en-US" altLang="zh-TW" sz="1000" b="0" i="0" u="none" strike="noStrike" kern="1200" cap="none" spc="0" normalizeH="0" baseline="0" noProof="0" dirty="0">
                          <a:ln>
                            <a:noFill/>
                          </a:ln>
                          <a:solidFill>
                            <a:schemeClr val="tx1"/>
                          </a:solidFill>
                          <a:effectLst/>
                          <a:uLnTx/>
                          <a:uFillTx/>
                          <a:latin typeface="+mn-lt"/>
                          <a:ea typeface="ＭＳ Ｐゴシック" pitchFamily="34" charset="-128"/>
                          <a:cs typeface="Arial" charset="0"/>
                        </a:rPr>
                        <a:t>Please contact Littelfuse product management and </a:t>
                      </a:r>
                      <a:r>
                        <a:rPr lang="en-US" altLang="zh-TW" sz="1000" dirty="0">
                          <a:latin typeface="+mn-lt"/>
                          <a:ea typeface="ＭＳ Ｐゴシック" pitchFamily="34" charset="-128"/>
                          <a:cs typeface="Arial" charset="0"/>
                        </a:rPr>
                        <a:t>sales representatives for pricing and samples availability.</a:t>
                      </a:r>
                      <a:endParaRPr lang="en-US" sz="1000" b="1" dirty="0">
                        <a:solidFill>
                          <a:schemeClr val="bg1"/>
                        </a:solidFill>
                        <a:latin typeface="+mn-l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hMerge="1">
                  <a:txBody>
                    <a:bodyPr/>
                    <a:lstStyle/>
                    <a:p>
                      <a:endParaRPr lang="en-US" dirty="0"/>
                    </a:p>
                  </a:txBody>
                  <a:tcPr/>
                </a:tc>
                <a:tc hMerge="1">
                  <a:txBody>
                    <a:bodyPr/>
                    <a:lstStyle/>
                    <a:p>
                      <a:endParaRPr lang="en-US"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705198473"/>
                  </a:ext>
                </a:extLst>
              </a:tr>
              <a:tr h="228600">
                <a:tc gridSpan="3">
                  <a:txBody>
                    <a:bodyPr/>
                    <a:lstStyle/>
                    <a:p>
                      <a:pPr algn="ctr"/>
                      <a:r>
                        <a:rPr lang="en-US" sz="1100" b="1" dirty="0">
                          <a:solidFill>
                            <a:schemeClr val="tx1"/>
                          </a:solidFill>
                          <a:latin typeface="+mn-lt"/>
                        </a:rPr>
                        <a:t>Product availability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hMerge="1">
                  <a:txBody>
                    <a:bodyPr/>
                    <a:lstStyle/>
                    <a:p>
                      <a:endParaRPr lang="en-US" dirty="0"/>
                    </a:p>
                  </a:txBody>
                  <a:tcPr/>
                </a:tc>
                <a:tc hMerge="1">
                  <a:txBody>
                    <a:bodyPr/>
                    <a:lstStyle/>
                    <a:p>
                      <a:endParaRPr lang="en-US"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4292260541"/>
                  </a:ext>
                </a:extLst>
              </a:tr>
              <a:tr h="400017">
                <a:tc>
                  <a:txBody>
                    <a:bodyPr/>
                    <a:lstStyle/>
                    <a:p>
                      <a:r>
                        <a:rPr lang="en-US" sz="1000" b="0" dirty="0">
                          <a:solidFill>
                            <a:schemeClr val="tx1"/>
                          </a:solidFill>
                          <a:latin typeface="+mn-lt"/>
                        </a:rPr>
                        <a:t>Production lead-time</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gridSpan="2">
                  <a:txBody>
                    <a:bodyPr/>
                    <a:lstStyle/>
                    <a:p>
                      <a:r>
                        <a:rPr lang="en-US" sz="1000" b="0" dirty="0">
                          <a:solidFill>
                            <a:schemeClr val="tx1"/>
                          </a:solidFill>
                          <a:latin typeface="+mn-lt"/>
                        </a:rPr>
                        <a:t>16 weeks</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hMerge="1">
                  <a:txBody>
                    <a:bodyPr/>
                    <a:lstStyle/>
                    <a:p>
                      <a:endParaRPr lang="en-US"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316030253"/>
                  </a:ext>
                </a:extLst>
              </a:tr>
              <a:tr h="400017">
                <a:tc>
                  <a:txBody>
                    <a:bodyPr/>
                    <a:lstStyle/>
                    <a:p>
                      <a:r>
                        <a:rPr lang="en-US" sz="1000" b="0" dirty="0">
                          <a:solidFill>
                            <a:schemeClr val="tx1"/>
                          </a:solidFill>
                          <a:latin typeface="+mn-lt"/>
                        </a:rPr>
                        <a:t>Packaging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gridSpan="2">
                  <a:txBody>
                    <a:bodyPr/>
                    <a:lstStyle/>
                    <a:p>
                      <a:r>
                        <a:rPr lang="en-US" sz="1000" b="0" dirty="0">
                          <a:solidFill>
                            <a:schemeClr val="tx1"/>
                          </a:solidFill>
                          <a:latin typeface="+mn-lt"/>
                        </a:rPr>
                        <a:t>Tray</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hMerge="1">
                  <a:txBody>
                    <a:bodyPr/>
                    <a:lstStyle/>
                    <a:p>
                      <a:endParaRPr lang="en-US"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274968839"/>
                  </a:ext>
                </a:extLst>
              </a:tr>
              <a:tr h="228600">
                <a:tc gridSpan="3">
                  <a:txBody>
                    <a:bodyPr/>
                    <a:lstStyle/>
                    <a:p>
                      <a:pPr algn="ctr"/>
                      <a:r>
                        <a:rPr lang="en-US" sz="1100" b="1" dirty="0">
                          <a:solidFill>
                            <a:schemeClr val="tx1"/>
                          </a:solidFill>
                          <a:latin typeface="+mn-lt"/>
                        </a:rPr>
                        <a:t>Contact details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hMerge="1">
                  <a:txBody>
                    <a:bodyPr/>
                    <a:lstStyle/>
                    <a:p>
                      <a:endParaRPr lang="en-US" sz="1400" dirty="0"/>
                    </a:p>
                  </a:txBody>
                  <a:tcPr/>
                </a:tc>
                <a:tc hMerge="1">
                  <a:txBody>
                    <a:bodyPr/>
                    <a:lstStyle/>
                    <a:p>
                      <a:endParaRPr lang="en-US" sz="1400"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096433187"/>
                  </a:ext>
                </a:extLst>
              </a:tr>
              <a:tr h="400017">
                <a:tc>
                  <a:txBody>
                    <a:bodyPr/>
                    <a:lstStyle/>
                    <a:p>
                      <a:r>
                        <a:rPr lang="en-US" sz="1000" dirty="0">
                          <a:latin typeface="+mn-lt"/>
                        </a:rPr>
                        <a:t>Product Manager</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r>
                        <a:rPr lang="en-US" sz="1000" dirty="0">
                          <a:latin typeface="+mn-lt"/>
                        </a:rPr>
                        <a:t>Ben Zheng</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r>
                        <a:rPr lang="en-US" sz="1000" dirty="0">
                          <a:latin typeface="+mn-lt"/>
                        </a:rPr>
                        <a:t>bzheng@littelfuse.com</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603235123"/>
                  </a:ext>
                </a:extLst>
              </a:tr>
              <a:tr h="400017">
                <a:tc>
                  <a:txBody>
                    <a:bodyPr/>
                    <a:lstStyle/>
                    <a:p>
                      <a:r>
                        <a:rPr kumimoji="0" lang="en-US" altLang="zh-TW" sz="1000" b="0" i="0" u="none" strike="noStrike" kern="1200" cap="none" spc="0" normalizeH="0" baseline="0" noProof="0" dirty="0">
                          <a:ln>
                            <a:noFill/>
                          </a:ln>
                          <a:solidFill>
                            <a:schemeClr val="tx1"/>
                          </a:solidFill>
                          <a:effectLst/>
                          <a:uLnTx/>
                          <a:uFillTx/>
                          <a:latin typeface="+mn-lt"/>
                          <a:ea typeface="ＭＳ Ｐゴシック" pitchFamily="34" charset="-128"/>
                          <a:cs typeface="Arial" charset="0"/>
                        </a:rPr>
                        <a:t>Asst. Product Manager</a:t>
                      </a:r>
                      <a:endParaRPr lang="en-US" sz="1000" dirty="0">
                        <a:latin typeface="+mn-lt"/>
                      </a:endParaRP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r>
                        <a:rPr lang="en-US" sz="1000" kern="1200" dirty="0">
                          <a:solidFill>
                            <a:schemeClr val="dk1"/>
                          </a:solidFill>
                          <a:latin typeface="+mn-lt"/>
                          <a:ea typeface="+mn-ea"/>
                          <a:cs typeface="+mn-cs"/>
                        </a:rPr>
                        <a:t>Sakthidharan Krishnamoorthy</a:t>
                      </a:r>
                      <a:endParaRPr lang="en-US" sz="1000" dirty="0">
                        <a:latin typeface="+mn-lt"/>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kern="1200" dirty="0">
                          <a:solidFill>
                            <a:schemeClr val="dk1"/>
                          </a:solidFill>
                          <a:latin typeface="+mn-lt"/>
                          <a:ea typeface="+mn-ea"/>
                          <a:cs typeface="+mn-cs"/>
                        </a:rPr>
                        <a:t>SKrishnamoorthy</a:t>
                      </a:r>
                      <a:r>
                        <a:rPr lang="en-US" sz="1000" kern="1200" dirty="0">
                          <a:solidFill>
                            <a:schemeClr val="dk1"/>
                          </a:solidFill>
                          <a:latin typeface="+mn-lt"/>
                          <a:ea typeface="+mn-ea"/>
                          <a:cs typeface="+mn-cs"/>
                        </a:rPr>
                        <a:t>@littelfuse</a:t>
                      </a:r>
                      <a:r>
                        <a:rPr lang="en-US" sz="1000" dirty="0">
                          <a:latin typeface="+mn-lt"/>
                        </a:rPr>
                        <a:t>.com</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706495640"/>
                  </a:ext>
                </a:extLst>
              </a:tr>
              <a:tr h="400017">
                <a:tc>
                  <a:txBody>
                    <a:bodyPr/>
                    <a:lstStyle/>
                    <a:p>
                      <a:r>
                        <a:rPr lang="en-US" sz="1000" dirty="0">
                          <a:latin typeface="+mn-lt"/>
                        </a:rPr>
                        <a:t>Product Engineer</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r>
                        <a:rPr lang="en-US" sz="1000" dirty="0">
                          <a:latin typeface="+mn-lt"/>
                        </a:rPr>
                        <a:t>Ray Zumbahlen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RZumbahlen@littelfuse.com</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066230207"/>
                  </a:ext>
                </a:extLst>
              </a:tr>
            </a:tbl>
          </a:graphicData>
        </a:graphic>
      </p:graphicFrame>
    </p:spTree>
    <p:extLst>
      <p:ext uri="{BB962C8B-B14F-4D97-AF65-F5344CB8AC3E}">
        <p14:creationId xmlns:p14="http://schemas.microsoft.com/office/powerpoint/2010/main" val="77029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2C28-7BD3-44D7-9D56-C627B1670477}"/>
              </a:ext>
            </a:extLst>
          </p:cNvPr>
          <p:cNvSpPr>
            <a:spLocks noGrp="1"/>
          </p:cNvSpPr>
          <p:nvPr>
            <p:ph type="title"/>
          </p:nvPr>
        </p:nvSpPr>
        <p:spPr/>
        <p:txBody>
          <a:bodyPr/>
          <a:lstStyle/>
          <a:p>
            <a:r>
              <a:rPr lang="en-US" dirty="0"/>
              <a:t>Sales tools, technical support and keywords</a:t>
            </a:r>
          </a:p>
        </p:txBody>
      </p:sp>
      <p:sp>
        <p:nvSpPr>
          <p:cNvPr id="4" name="Content Placeholder 2">
            <a:extLst>
              <a:ext uri="{FF2B5EF4-FFF2-40B4-BE49-F238E27FC236}">
                <a16:creationId xmlns:a16="http://schemas.microsoft.com/office/drawing/2014/main" id="{D5EE88B0-BA2C-4152-B11F-92FC26BE5C4E}"/>
              </a:ext>
            </a:extLst>
          </p:cNvPr>
          <p:cNvSpPr txBox="1">
            <a:spLocks/>
          </p:cNvSpPr>
          <p:nvPr/>
        </p:nvSpPr>
        <p:spPr>
          <a:xfrm>
            <a:off x="383627" y="898634"/>
            <a:ext cx="5792202" cy="3695137"/>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
                <a:srgbClr val="107952"/>
              </a:buClr>
              <a:buSzTx/>
              <a:buFont typeface="Wingdings" pitchFamily="2" charset="2"/>
              <a:buChar char="§"/>
              <a:tabLst/>
              <a:defRPr/>
            </a:pPr>
            <a:r>
              <a:rPr kumimoji="0" lang="en-US" sz="1600" b="1" i="0" u="none" strike="noStrike" kern="1200" cap="none" spc="0" normalizeH="0" baseline="0" noProof="0" dirty="0">
                <a:ln>
                  <a:noFill/>
                </a:ln>
                <a:effectLst/>
                <a:uLnTx/>
                <a:uFillTx/>
                <a:latin typeface="Arial" pitchFamily="34" charset="0"/>
                <a:ea typeface="ＭＳ Ｐゴシック" charset="-128"/>
                <a:cs typeface="Arial" pitchFamily="34" charset="0"/>
              </a:rPr>
              <a:t>Current datasheets are available on </a:t>
            </a:r>
            <a:r>
              <a:rPr kumimoji="0" lang="en-US" sz="16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hlinkClick r:id="rId2"/>
              </a:rPr>
              <a:t>www.littelfuse.com</a:t>
            </a:r>
            <a:r>
              <a:rPr kumimoji="0" lang="en-US" sz="16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a:t>
            </a:r>
          </a:p>
          <a:p>
            <a:pPr marL="573088" marR="0" lvl="0" indent="-231775" algn="l" defTabSz="914400" rtl="0" eaLnBrk="0" fontAlgn="base" latinLnBrk="0" hangingPunct="0">
              <a:lnSpc>
                <a:spcPct val="100000"/>
              </a:lnSpc>
              <a:spcBef>
                <a:spcPct val="20000"/>
              </a:spcBef>
              <a:spcAft>
                <a:spcPct val="0"/>
              </a:spcAft>
              <a:buClr>
                <a:srgbClr val="107952"/>
              </a:buClr>
              <a:buSzTx/>
              <a:buFontTx/>
              <a:buChar char="-"/>
              <a:tabLst/>
              <a:defRPr/>
            </a:pPr>
            <a:r>
              <a:rPr kumimoji="0" lang="en-US" sz="12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Enter </a:t>
            </a:r>
            <a:r>
              <a:rPr lang="en-US" sz="1200" dirty="0">
                <a:cs typeface="Arial" pitchFamily="34" charset="0"/>
              </a:rPr>
              <a:t>EV1K</a:t>
            </a:r>
            <a:r>
              <a:rPr kumimoji="0" lang="en-US" sz="12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 in the search box.</a:t>
            </a:r>
          </a:p>
          <a:p>
            <a:pPr marL="573088" marR="0" lvl="0" indent="-231775" algn="l" defTabSz="914400" rtl="0" eaLnBrk="0" fontAlgn="base" latinLnBrk="0" hangingPunct="0">
              <a:lnSpc>
                <a:spcPct val="100000"/>
              </a:lnSpc>
              <a:spcBef>
                <a:spcPct val="20000"/>
              </a:spcBef>
              <a:spcAft>
                <a:spcPct val="0"/>
              </a:spcAft>
              <a:buClr>
                <a:srgbClr val="107952"/>
              </a:buClr>
              <a:buSzTx/>
              <a:buFont typeface="Wingdings" pitchFamily="2" charset="2"/>
              <a:buNone/>
              <a:tabLst/>
              <a:defRPr/>
            </a:pPr>
            <a:endParaRPr kumimoji="0" lang="en-US" sz="1400" b="1" i="0" u="none" strike="noStrike" kern="1200" cap="none" spc="0" normalizeH="0" baseline="0" noProof="0" dirty="0">
              <a:ln>
                <a:noFill/>
              </a:ln>
              <a:solidFill>
                <a:srgbClr val="107952"/>
              </a:solidFill>
              <a:effectLst/>
              <a:uLnTx/>
              <a:uFillTx/>
              <a:latin typeface="Arial" charset="0"/>
              <a:ea typeface="ＭＳ Ｐゴシック" pitchFamily="34" charset="-128"/>
              <a:cs typeface="Arial" charset="0"/>
            </a:endParaRPr>
          </a:p>
          <a:p>
            <a:pPr marL="342900" marR="0" lvl="0" indent="-342900" algn="l" defTabSz="914400" rtl="0" eaLnBrk="0" fontAlgn="base" latinLnBrk="0" hangingPunct="0">
              <a:lnSpc>
                <a:spcPct val="100000"/>
              </a:lnSpc>
              <a:spcBef>
                <a:spcPct val="20000"/>
              </a:spcBef>
              <a:spcAft>
                <a:spcPct val="0"/>
              </a:spcAft>
              <a:buClr>
                <a:srgbClr val="107952"/>
              </a:buClr>
              <a:buSzTx/>
              <a:buFont typeface="Wingdings" pitchFamily="2" charset="2"/>
              <a:buChar char="§"/>
              <a:tabLst/>
              <a:defRPr/>
            </a:pPr>
            <a:r>
              <a:rPr kumimoji="0" lang="en-US" sz="1600" b="1" i="0" u="none" strike="noStrike" kern="1200" cap="none" spc="0" normalizeH="0" baseline="0" noProof="0" dirty="0">
                <a:ln>
                  <a:noFill/>
                </a:ln>
                <a:effectLst/>
                <a:uLnTx/>
                <a:uFillTx/>
                <a:latin typeface="Arial" charset="0"/>
                <a:ea typeface="ＭＳ Ｐゴシック" pitchFamily="34" charset="-128"/>
                <a:cs typeface="Arial" charset="0"/>
              </a:rPr>
              <a:t>Application and Technical Support:</a:t>
            </a:r>
            <a:r>
              <a:rPr kumimoji="0" lang="en-US" sz="1600" b="0" i="0" u="none" strike="noStrike" kern="1200" cap="none" spc="0" normalizeH="0" baseline="0" noProof="0" dirty="0">
                <a:ln>
                  <a:noFill/>
                </a:ln>
                <a:effectLst/>
                <a:uLnTx/>
                <a:uFillTx/>
                <a:latin typeface="Arial" charset="0"/>
                <a:ea typeface="ＭＳ Ｐゴシック" pitchFamily="34" charset="-128"/>
                <a:cs typeface="Arial" charset="0"/>
              </a:rPr>
              <a:t> </a:t>
            </a:r>
            <a:r>
              <a:rPr kumimoji="0" lang="en-US" sz="1600" b="1" i="0" u="none" strike="noStrike" kern="1200" cap="none" spc="0" normalizeH="0" baseline="0" noProof="0" dirty="0">
                <a:ln>
                  <a:noFill/>
                </a:ln>
                <a:effectLst/>
                <a:uLnTx/>
                <a:uFillTx/>
                <a:latin typeface="Arial" charset="0"/>
                <a:ea typeface="ＭＳ Ｐゴシック" pitchFamily="34" charset="-128"/>
                <a:cs typeface="Arial" charset="0"/>
              </a:rPr>
              <a:t>1-800-999-9445</a:t>
            </a:r>
            <a:br>
              <a:rPr kumimoji="0" lang="en-US" sz="14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br>
            <a:endParaRPr kumimoji="0" lang="en-US" sz="14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107952"/>
              </a:buClr>
              <a:buSzTx/>
              <a:buFont typeface="Wingdings" pitchFamily="2" charset="2"/>
              <a:buChar char="§"/>
              <a:tabLst/>
              <a:defRPr/>
            </a:pPr>
            <a:r>
              <a:rPr kumimoji="0" lang="en-US" sz="1600" b="1" i="0" u="none" strike="noStrike" kern="1200" cap="none" spc="0" normalizeH="0" baseline="0" noProof="0" dirty="0">
                <a:ln>
                  <a:noFill/>
                </a:ln>
                <a:effectLst/>
                <a:uLnTx/>
                <a:uFillTx/>
                <a:latin typeface="Arial" pitchFamily="34" charset="0"/>
                <a:ea typeface="ＭＳ Ｐゴシック" charset="-128"/>
                <a:cs typeface="Arial" pitchFamily="34" charset="0"/>
              </a:rPr>
              <a:t>Suggested Keywords</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6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Overcurrent Protection</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Electric Vehicles</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Electric Vehicle Infrastructure</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On Board Charger</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Traction Motor Inverter</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High Voltage Battery Pack</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Battery Disconnect Unit</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DC/DC Converter</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Off Highway Vehicles</a:t>
            </a:r>
          </a:p>
          <a:p>
            <a:pPr marL="0" marR="0" lvl="0" indent="0" algn="l" defTabSz="914400" rtl="0" eaLnBrk="0" fontAlgn="base" latinLnBrk="0" hangingPunct="0">
              <a:lnSpc>
                <a:spcPct val="100000"/>
              </a:lnSpc>
              <a:spcBef>
                <a:spcPct val="20000"/>
              </a:spcBef>
              <a:spcAft>
                <a:spcPct val="0"/>
              </a:spcAft>
              <a:buClr>
                <a:srgbClr val="107952"/>
              </a:buClr>
              <a:buSzTx/>
              <a:buFont typeface="Wingdings" pitchFamily="2" charset="2"/>
              <a:buNone/>
              <a:tabLst/>
              <a:defRPr/>
            </a:pPr>
            <a:endParaRPr lang="en-US" altLang="zh-CN" sz="1100" dirty="0">
              <a:cs typeface="Arial" pitchFamily="34" charset="0"/>
            </a:endParaRPr>
          </a:p>
          <a:p>
            <a:pPr marL="0" marR="0" lvl="0" indent="0" algn="l" defTabSz="914400" rtl="0" eaLnBrk="0" fontAlgn="base" latinLnBrk="0" hangingPunct="0">
              <a:lnSpc>
                <a:spcPct val="100000"/>
              </a:lnSpc>
              <a:spcBef>
                <a:spcPct val="20000"/>
              </a:spcBef>
              <a:spcAft>
                <a:spcPct val="0"/>
              </a:spcAft>
              <a:buClr>
                <a:srgbClr val="107952"/>
              </a:buClr>
              <a:buSzTx/>
              <a:buFont typeface="Wingdings" pitchFamily="2" charset="2"/>
              <a:buNone/>
              <a:tabLst/>
              <a:defRPr/>
            </a:pPr>
            <a:endPar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a:p>
            <a:pPr eaLnBrk="0" hangingPunct="0">
              <a:spcBef>
                <a:spcPct val="20000"/>
              </a:spcBef>
              <a:buClr>
                <a:srgbClr val="107952"/>
              </a:buClr>
              <a:defRPr/>
            </a:pPr>
            <a:r>
              <a:rPr lang="en-US" altLang="zh-CN" sz="1100" dirty="0">
                <a:cs typeface="Arial" pitchFamily="34" charset="0"/>
              </a:rPr>
              <a:t>		</a:t>
            </a:r>
          </a:p>
        </p:txBody>
      </p:sp>
      <p:sp>
        <p:nvSpPr>
          <p:cNvPr id="5" name="TextBox 4">
            <a:extLst>
              <a:ext uri="{FF2B5EF4-FFF2-40B4-BE49-F238E27FC236}">
                <a16:creationId xmlns:a16="http://schemas.microsoft.com/office/drawing/2014/main" id="{3663C880-7B7F-4CAF-A3D0-0BA9FEF3AB39}"/>
              </a:ext>
            </a:extLst>
          </p:cNvPr>
          <p:cNvSpPr txBox="1"/>
          <p:nvPr/>
        </p:nvSpPr>
        <p:spPr>
          <a:xfrm>
            <a:off x="2663372" y="2571750"/>
            <a:ext cx="3026228" cy="871008"/>
          </a:xfrm>
          <a:prstGeom prst="rect">
            <a:avLst/>
          </a:prstGeom>
          <a:noFill/>
        </p:spPr>
        <p:txBody>
          <a:bodyPr wrap="square">
            <a:spAutoFit/>
          </a:bodyPr>
          <a:lstStyle/>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High Voltage Automotive Fuse</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err="1">
                <a:ln>
                  <a:noFill/>
                </a:ln>
                <a:solidFill>
                  <a:schemeClr val="tx1"/>
                </a:solidFill>
                <a:effectLst/>
                <a:uLnTx/>
                <a:uFillTx/>
                <a:latin typeface="Arial" pitchFamily="34" charset="0"/>
                <a:ea typeface="ＭＳ Ｐゴシック" charset="-128"/>
                <a:cs typeface="Arial" pitchFamily="34" charset="0"/>
              </a:rPr>
              <a:t>xEV</a:t>
            </a: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 Fuse</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EV Fuse</a:t>
            </a:r>
          </a:p>
          <a:p>
            <a:pPr marL="628650" lvl="1" indent="-171450" eaLnBrk="0" hangingPunct="0">
              <a:spcBef>
                <a:spcPct val="20000"/>
              </a:spcBef>
              <a:buClr>
                <a:srgbClr val="107952"/>
              </a:buClr>
              <a:buFont typeface="Arial" panose="020B0604020202020204" pitchFamily="34" charset="0"/>
              <a:buChar char="-"/>
              <a:defRPr/>
            </a:pPr>
            <a:r>
              <a:rPr kumimoji="0" lang="en-US" altLang="zh-CN" sz="11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Electric Vehicle Fuse</a:t>
            </a:r>
          </a:p>
        </p:txBody>
      </p:sp>
    </p:spTree>
    <p:extLst>
      <p:ext uri="{BB962C8B-B14F-4D97-AF65-F5344CB8AC3E}">
        <p14:creationId xmlns:p14="http://schemas.microsoft.com/office/powerpoint/2010/main" val="378930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309EE-38C9-0A41-95AA-018B42B7B244}"/>
              </a:ext>
            </a:extLst>
          </p:cNvPr>
          <p:cNvSpPr>
            <a:spLocks noGrp="1"/>
          </p:cNvSpPr>
          <p:nvPr>
            <p:ph type="title"/>
          </p:nvPr>
        </p:nvSpPr>
        <p:spPr/>
        <p:txBody>
          <a:bodyPr/>
          <a:lstStyle/>
          <a:p>
            <a:r>
              <a:rPr lang="en-US"/>
              <a:t>Local resources supporting our global customers</a:t>
            </a:r>
          </a:p>
        </p:txBody>
      </p:sp>
      <p:pic>
        <p:nvPicPr>
          <p:cNvPr id="243" name="Picture 242">
            <a:extLst>
              <a:ext uri="{FF2B5EF4-FFF2-40B4-BE49-F238E27FC236}">
                <a16:creationId xmlns:a16="http://schemas.microsoft.com/office/drawing/2014/main" id="{425F05C3-804F-4FE1-98DA-7FE265497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948" y="1096359"/>
            <a:ext cx="6254803" cy="3770074"/>
          </a:xfrm>
          <a:prstGeom prst="rect">
            <a:avLst/>
          </a:prstGeom>
        </p:spPr>
      </p:pic>
      <p:sp>
        <p:nvSpPr>
          <p:cNvPr id="244" name="TextBox 243">
            <a:extLst>
              <a:ext uri="{FF2B5EF4-FFF2-40B4-BE49-F238E27FC236}">
                <a16:creationId xmlns:a16="http://schemas.microsoft.com/office/drawing/2014/main" id="{7EC571A9-F6E5-46A6-938F-B27EBBC31E00}"/>
              </a:ext>
            </a:extLst>
          </p:cNvPr>
          <p:cNvSpPr txBox="1"/>
          <p:nvPr/>
        </p:nvSpPr>
        <p:spPr>
          <a:xfrm>
            <a:off x="4190517" y="3563296"/>
            <a:ext cx="626302" cy="307777"/>
          </a:xfrm>
          <a:prstGeom prst="rect">
            <a:avLst/>
          </a:prstGeom>
          <a:noFill/>
        </p:spPr>
        <p:txBody>
          <a:bodyPr wrap="square" rtlCol="0">
            <a:spAutoFit/>
          </a:bodyPr>
          <a:lstStyle/>
          <a:p>
            <a:pPr defTabSz="914378">
              <a:defRPr/>
            </a:pPr>
            <a:r>
              <a:rPr lang="en-US" sz="700" b="1">
                <a:solidFill>
                  <a:srgbClr val="000000"/>
                </a:solidFill>
              </a:rPr>
              <a:t>Manaus</a:t>
            </a:r>
          </a:p>
          <a:p>
            <a:pPr defTabSz="914378">
              <a:defRPr/>
            </a:pPr>
            <a:r>
              <a:rPr lang="en-US" sz="700" b="1">
                <a:solidFill>
                  <a:srgbClr val="000000"/>
                </a:solidFill>
              </a:rPr>
              <a:t>São Paulo</a:t>
            </a:r>
          </a:p>
        </p:txBody>
      </p:sp>
      <p:sp>
        <p:nvSpPr>
          <p:cNvPr id="258" name="Rectangle 257">
            <a:extLst>
              <a:ext uri="{FF2B5EF4-FFF2-40B4-BE49-F238E27FC236}">
                <a16:creationId xmlns:a16="http://schemas.microsoft.com/office/drawing/2014/main" id="{DFCDD65A-BB73-45BD-985B-E8505CB2E9DF}"/>
              </a:ext>
            </a:extLst>
          </p:cNvPr>
          <p:cNvSpPr>
            <a:spLocks/>
          </p:cNvSpPr>
          <p:nvPr/>
        </p:nvSpPr>
        <p:spPr>
          <a:xfrm>
            <a:off x="4150253" y="3617046"/>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259" name="Rectangle 258">
            <a:extLst>
              <a:ext uri="{FF2B5EF4-FFF2-40B4-BE49-F238E27FC236}">
                <a16:creationId xmlns:a16="http://schemas.microsoft.com/office/drawing/2014/main" id="{33C36EB0-B95A-49D5-84FC-007E916DB233}"/>
              </a:ext>
            </a:extLst>
          </p:cNvPr>
          <p:cNvSpPr>
            <a:spLocks/>
          </p:cNvSpPr>
          <p:nvPr/>
        </p:nvSpPr>
        <p:spPr>
          <a:xfrm>
            <a:off x="4150253" y="3727550"/>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cxnSp>
        <p:nvCxnSpPr>
          <p:cNvPr id="260" name="Straight Connector 259">
            <a:extLst>
              <a:ext uri="{FF2B5EF4-FFF2-40B4-BE49-F238E27FC236}">
                <a16:creationId xmlns:a16="http://schemas.microsoft.com/office/drawing/2014/main" id="{1D0D4C09-76DA-4ECE-8B0D-895A9B31FED1}"/>
              </a:ext>
            </a:extLst>
          </p:cNvPr>
          <p:cNvCxnSpPr>
            <a:cxnSpLocks/>
          </p:cNvCxnSpPr>
          <p:nvPr/>
        </p:nvCxnSpPr>
        <p:spPr>
          <a:xfrm flipH="1">
            <a:off x="3853684" y="3707295"/>
            <a:ext cx="248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EC78A3EE-C471-4C20-8A7D-89D351B37410}"/>
              </a:ext>
            </a:extLst>
          </p:cNvPr>
          <p:cNvSpPr txBox="1"/>
          <p:nvPr/>
        </p:nvSpPr>
        <p:spPr>
          <a:xfrm>
            <a:off x="1632841" y="2470382"/>
            <a:ext cx="736320" cy="415498"/>
          </a:xfrm>
          <a:prstGeom prst="rect">
            <a:avLst/>
          </a:prstGeom>
          <a:noFill/>
        </p:spPr>
        <p:txBody>
          <a:bodyPr wrap="square" rtlCol="0">
            <a:spAutoFit/>
          </a:bodyPr>
          <a:lstStyle/>
          <a:p>
            <a:pPr defTabSz="914378">
              <a:defRPr/>
            </a:pPr>
            <a:r>
              <a:rPr lang="en-US" sz="700" b="1">
                <a:solidFill>
                  <a:srgbClr val="000000"/>
                </a:solidFill>
              </a:rPr>
              <a:t>Fremont</a:t>
            </a:r>
          </a:p>
          <a:p>
            <a:pPr defTabSz="914378">
              <a:defRPr/>
            </a:pPr>
            <a:r>
              <a:rPr lang="en-US" sz="700" b="1">
                <a:solidFill>
                  <a:srgbClr val="000000"/>
                </a:solidFill>
              </a:rPr>
              <a:t>Milpitas</a:t>
            </a:r>
          </a:p>
          <a:p>
            <a:pPr defTabSz="914378">
              <a:defRPr/>
            </a:pPr>
            <a:r>
              <a:rPr lang="en-US" sz="700" b="1">
                <a:solidFill>
                  <a:srgbClr val="000000"/>
                </a:solidFill>
              </a:rPr>
              <a:t>Long Beach</a:t>
            </a:r>
          </a:p>
        </p:txBody>
      </p:sp>
      <p:sp>
        <p:nvSpPr>
          <p:cNvPr id="262" name="Rectangle 261">
            <a:extLst>
              <a:ext uri="{FF2B5EF4-FFF2-40B4-BE49-F238E27FC236}">
                <a16:creationId xmlns:a16="http://schemas.microsoft.com/office/drawing/2014/main" id="{12274D9B-1D2A-4411-A098-1A03C20D2D1A}"/>
              </a:ext>
            </a:extLst>
          </p:cNvPr>
          <p:cNvSpPr>
            <a:spLocks/>
          </p:cNvSpPr>
          <p:nvPr/>
        </p:nvSpPr>
        <p:spPr>
          <a:xfrm>
            <a:off x="1602149" y="2754926"/>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272" name="Rectangle 271">
            <a:extLst>
              <a:ext uri="{FF2B5EF4-FFF2-40B4-BE49-F238E27FC236}">
                <a16:creationId xmlns:a16="http://schemas.microsoft.com/office/drawing/2014/main" id="{42857BBE-DCCB-4624-AF34-8C21C7F741FC}"/>
              </a:ext>
            </a:extLst>
          </p:cNvPr>
          <p:cNvSpPr>
            <a:spLocks/>
          </p:cNvSpPr>
          <p:nvPr/>
        </p:nvSpPr>
        <p:spPr>
          <a:xfrm>
            <a:off x="1492964" y="2635368"/>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273" name="Rectangle 272">
            <a:extLst>
              <a:ext uri="{FF2B5EF4-FFF2-40B4-BE49-F238E27FC236}">
                <a16:creationId xmlns:a16="http://schemas.microsoft.com/office/drawing/2014/main" id="{85267803-C170-415C-8154-C84FF36AB8F3}"/>
              </a:ext>
            </a:extLst>
          </p:cNvPr>
          <p:cNvSpPr>
            <a:spLocks/>
          </p:cNvSpPr>
          <p:nvPr/>
        </p:nvSpPr>
        <p:spPr>
          <a:xfrm>
            <a:off x="1602149" y="2635368"/>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274" name="Rectangle 273">
            <a:extLst>
              <a:ext uri="{FF2B5EF4-FFF2-40B4-BE49-F238E27FC236}">
                <a16:creationId xmlns:a16="http://schemas.microsoft.com/office/drawing/2014/main" id="{B14B8AC3-3650-4BD5-A3F9-F3FA4EB4063F}"/>
              </a:ext>
            </a:extLst>
          </p:cNvPr>
          <p:cNvSpPr>
            <a:spLocks/>
          </p:cNvSpPr>
          <p:nvPr/>
        </p:nvSpPr>
        <p:spPr>
          <a:xfrm>
            <a:off x="1492964" y="2754220"/>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276" name="TextBox 275">
            <a:extLst>
              <a:ext uri="{FF2B5EF4-FFF2-40B4-BE49-F238E27FC236}">
                <a16:creationId xmlns:a16="http://schemas.microsoft.com/office/drawing/2014/main" id="{BB84004D-D93A-4354-8198-4C35FE54BF5B}"/>
              </a:ext>
            </a:extLst>
          </p:cNvPr>
          <p:cNvSpPr txBox="1"/>
          <p:nvPr/>
        </p:nvSpPr>
        <p:spPr>
          <a:xfrm>
            <a:off x="1893022" y="2072676"/>
            <a:ext cx="748759" cy="307777"/>
          </a:xfrm>
          <a:prstGeom prst="rect">
            <a:avLst/>
          </a:prstGeom>
          <a:noFill/>
        </p:spPr>
        <p:txBody>
          <a:bodyPr wrap="square" rtlCol="0">
            <a:spAutoFit/>
          </a:bodyPr>
          <a:lstStyle/>
          <a:p>
            <a:pPr defTabSz="914378">
              <a:defRPr/>
            </a:pPr>
            <a:endParaRPr lang="en-US" sz="700" b="1">
              <a:solidFill>
                <a:srgbClr val="000000"/>
              </a:solidFill>
            </a:endParaRPr>
          </a:p>
          <a:p>
            <a:pPr defTabSz="914378">
              <a:defRPr/>
            </a:pPr>
            <a:r>
              <a:rPr lang="en-US" sz="700" b="1">
                <a:solidFill>
                  <a:srgbClr val="000000"/>
                </a:solidFill>
              </a:rPr>
              <a:t>Rapid City</a:t>
            </a:r>
          </a:p>
        </p:txBody>
      </p:sp>
      <p:sp>
        <p:nvSpPr>
          <p:cNvPr id="279" name="TextBox 278">
            <a:extLst>
              <a:ext uri="{FF2B5EF4-FFF2-40B4-BE49-F238E27FC236}">
                <a16:creationId xmlns:a16="http://schemas.microsoft.com/office/drawing/2014/main" id="{3CC96A70-01A6-4CCD-BEA3-2469594D9562}"/>
              </a:ext>
            </a:extLst>
          </p:cNvPr>
          <p:cNvSpPr txBox="1"/>
          <p:nvPr/>
        </p:nvSpPr>
        <p:spPr>
          <a:xfrm>
            <a:off x="2130979" y="1628380"/>
            <a:ext cx="738791" cy="200055"/>
          </a:xfrm>
          <a:prstGeom prst="rect">
            <a:avLst/>
          </a:prstGeom>
          <a:noFill/>
        </p:spPr>
        <p:txBody>
          <a:bodyPr wrap="square" rtlCol="0">
            <a:spAutoFit/>
          </a:bodyPr>
          <a:lstStyle/>
          <a:p>
            <a:pPr defTabSz="914378">
              <a:defRPr/>
            </a:pPr>
            <a:r>
              <a:rPr lang="en-US" sz="700" b="1">
                <a:solidFill>
                  <a:srgbClr val="000000"/>
                </a:solidFill>
              </a:rPr>
              <a:t>Saskatoon</a:t>
            </a:r>
          </a:p>
        </p:txBody>
      </p:sp>
      <p:sp>
        <p:nvSpPr>
          <p:cNvPr id="280" name="TextBox 279">
            <a:extLst>
              <a:ext uri="{FF2B5EF4-FFF2-40B4-BE49-F238E27FC236}">
                <a16:creationId xmlns:a16="http://schemas.microsoft.com/office/drawing/2014/main" id="{35A1A822-61B4-4543-8AFE-0B9CC55B392A}"/>
              </a:ext>
            </a:extLst>
          </p:cNvPr>
          <p:cNvSpPr txBox="1"/>
          <p:nvPr/>
        </p:nvSpPr>
        <p:spPr>
          <a:xfrm>
            <a:off x="2136245" y="1516957"/>
            <a:ext cx="658035" cy="200055"/>
          </a:xfrm>
          <a:prstGeom prst="rect">
            <a:avLst/>
          </a:prstGeom>
          <a:noFill/>
        </p:spPr>
        <p:txBody>
          <a:bodyPr wrap="square" rtlCol="0">
            <a:spAutoFit/>
          </a:bodyPr>
          <a:lstStyle/>
          <a:p>
            <a:pPr defTabSz="914378">
              <a:defRPr/>
            </a:pPr>
            <a:r>
              <a:rPr lang="en-US" sz="700" b="1">
                <a:solidFill>
                  <a:srgbClr val="000000"/>
                </a:solidFill>
              </a:rPr>
              <a:t>Burlington</a:t>
            </a:r>
          </a:p>
        </p:txBody>
      </p:sp>
      <p:sp>
        <p:nvSpPr>
          <p:cNvPr id="305" name="TextBox 304">
            <a:extLst>
              <a:ext uri="{FF2B5EF4-FFF2-40B4-BE49-F238E27FC236}">
                <a16:creationId xmlns:a16="http://schemas.microsoft.com/office/drawing/2014/main" id="{9F673A06-CE36-414A-8C57-F898EA2A13DC}"/>
              </a:ext>
            </a:extLst>
          </p:cNvPr>
          <p:cNvSpPr txBox="1"/>
          <p:nvPr/>
        </p:nvSpPr>
        <p:spPr>
          <a:xfrm>
            <a:off x="3000777" y="858870"/>
            <a:ext cx="894317" cy="815608"/>
          </a:xfrm>
          <a:prstGeom prst="rect">
            <a:avLst/>
          </a:prstGeom>
          <a:noFill/>
        </p:spPr>
        <p:txBody>
          <a:bodyPr wrap="square" rtlCol="0">
            <a:spAutoFit/>
          </a:bodyPr>
          <a:lstStyle/>
          <a:p>
            <a:pPr defTabSz="914378">
              <a:defRPr/>
            </a:pPr>
            <a:r>
              <a:rPr lang="en-US" sz="700" b="1">
                <a:solidFill>
                  <a:srgbClr val="000000"/>
                </a:solidFill>
              </a:rPr>
              <a:t>Mount Prospect</a:t>
            </a:r>
          </a:p>
          <a:p>
            <a:pPr defTabSz="914378">
              <a:defRPr/>
            </a:pPr>
            <a:r>
              <a:rPr lang="en-US" sz="700" b="1">
                <a:solidFill>
                  <a:srgbClr val="000000"/>
                </a:solidFill>
              </a:rPr>
              <a:t>Madison</a:t>
            </a:r>
          </a:p>
          <a:p>
            <a:pPr defTabSz="914378">
              <a:defRPr/>
            </a:pPr>
            <a:r>
              <a:rPr lang="en-US" sz="700" b="1">
                <a:solidFill>
                  <a:srgbClr val="000000"/>
                </a:solidFill>
              </a:rPr>
              <a:t>Chicago</a:t>
            </a:r>
          </a:p>
          <a:p>
            <a:pPr defTabSz="914378">
              <a:defRPr/>
            </a:pPr>
            <a:r>
              <a:rPr lang="en-US" sz="700" b="1">
                <a:solidFill>
                  <a:srgbClr val="000000"/>
                </a:solidFill>
              </a:rPr>
              <a:t>Troy</a:t>
            </a:r>
          </a:p>
          <a:p>
            <a:pPr defTabSz="914378">
              <a:defRPr/>
            </a:pPr>
            <a:r>
              <a:rPr lang="en-US" sz="700" b="1">
                <a:solidFill>
                  <a:srgbClr val="000000"/>
                </a:solidFill>
              </a:rPr>
              <a:t>Champaign</a:t>
            </a:r>
          </a:p>
          <a:p>
            <a:pPr defTabSz="914378">
              <a:defRPr/>
            </a:pPr>
            <a:r>
              <a:rPr lang="en-US" sz="700" b="1">
                <a:solidFill>
                  <a:srgbClr val="000000"/>
                </a:solidFill>
              </a:rPr>
              <a:t>Rock Falls</a:t>
            </a:r>
          </a:p>
          <a:p>
            <a:pPr defTabSz="914378">
              <a:defRPr/>
            </a:pPr>
            <a:endParaRPr lang="en-US" sz="500" b="1">
              <a:solidFill>
                <a:srgbClr val="000000"/>
              </a:solidFill>
            </a:endParaRPr>
          </a:p>
        </p:txBody>
      </p:sp>
      <p:sp>
        <p:nvSpPr>
          <p:cNvPr id="306" name="Rectangle 305">
            <a:extLst>
              <a:ext uri="{FF2B5EF4-FFF2-40B4-BE49-F238E27FC236}">
                <a16:creationId xmlns:a16="http://schemas.microsoft.com/office/drawing/2014/main" id="{B8F807EC-EF52-4D4F-BD63-0C46530D7022}"/>
              </a:ext>
            </a:extLst>
          </p:cNvPr>
          <p:cNvSpPr>
            <a:spLocks/>
          </p:cNvSpPr>
          <p:nvPr/>
        </p:nvSpPr>
        <p:spPr>
          <a:xfrm>
            <a:off x="2955057" y="908687"/>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07" name="Rectangle 306">
            <a:extLst>
              <a:ext uri="{FF2B5EF4-FFF2-40B4-BE49-F238E27FC236}">
                <a16:creationId xmlns:a16="http://schemas.microsoft.com/office/drawing/2014/main" id="{31E04C2F-F1CF-46AC-85E6-EDB146123F20}"/>
              </a:ext>
            </a:extLst>
          </p:cNvPr>
          <p:cNvSpPr>
            <a:spLocks/>
          </p:cNvSpPr>
          <p:nvPr/>
        </p:nvSpPr>
        <p:spPr>
          <a:xfrm>
            <a:off x="2955057" y="1119701"/>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08" name="Rectangle 307">
            <a:extLst>
              <a:ext uri="{FF2B5EF4-FFF2-40B4-BE49-F238E27FC236}">
                <a16:creationId xmlns:a16="http://schemas.microsoft.com/office/drawing/2014/main" id="{9310D517-27F5-433C-9212-9EE84A12D474}"/>
              </a:ext>
            </a:extLst>
          </p:cNvPr>
          <p:cNvSpPr>
            <a:spLocks/>
          </p:cNvSpPr>
          <p:nvPr/>
        </p:nvSpPr>
        <p:spPr>
          <a:xfrm>
            <a:off x="2955057" y="1013226"/>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09" name="TextBox 308">
            <a:extLst>
              <a:ext uri="{FF2B5EF4-FFF2-40B4-BE49-F238E27FC236}">
                <a16:creationId xmlns:a16="http://schemas.microsoft.com/office/drawing/2014/main" id="{51E48B39-403C-4370-BD33-BA8C4003D474}"/>
              </a:ext>
            </a:extLst>
          </p:cNvPr>
          <p:cNvSpPr txBox="1"/>
          <p:nvPr/>
        </p:nvSpPr>
        <p:spPr>
          <a:xfrm>
            <a:off x="3610986" y="2254935"/>
            <a:ext cx="563671" cy="200055"/>
          </a:xfrm>
          <a:prstGeom prst="rect">
            <a:avLst/>
          </a:prstGeom>
          <a:noFill/>
        </p:spPr>
        <p:txBody>
          <a:bodyPr wrap="square" rtlCol="0">
            <a:spAutoFit/>
          </a:bodyPr>
          <a:lstStyle/>
          <a:p>
            <a:pPr defTabSz="914378">
              <a:spcAft>
                <a:spcPts val="100"/>
              </a:spcAft>
              <a:defRPr/>
            </a:pPr>
            <a:r>
              <a:rPr lang="en-US" sz="700" b="1">
                <a:solidFill>
                  <a:srgbClr val="000000"/>
                </a:solidFill>
              </a:rPr>
              <a:t>Beverly</a:t>
            </a:r>
          </a:p>
        </p:txBody>
      </p:sp>
      <p:sp>
        <p:nvSpPr>
          <p:cNvPr id="310" name="TextBox 309">
            <a:extLst>
              <a:ext uri="{FF2B5EF4-FFF2-40B4-BE49-F238E27FC236}">
                <a16:creationId xmlns:a16="http://schemas.microsoft.com/office/drawing/2014/main" id="{D40642C1-0417-4FB4-A1B0-848FC13E6CFD}"/>
              </a:ext>
            </a:extLst>
          </p:cNvPr>
          <p:cNvSpPr txBox="1"/>
          <p:nvPr/>
        </p:nvSpPr>
        <p:spPr>
          <a:xfrm>
            <a:off x="2291437" y="2933602"/>
            <a:ext cx="885090" cy="415498"/>
          </a:xfrm>
          <a:prstGeom prst="rect">
            <a:avLst/>
          </a:prstGeom>
          <a:noFill/>
        </p:spPr>
        <p:txBody>
          <a:bodyPr wrap="square" rtlCol="0">
            <a:spAutoFit/>
          </a:bodyPr>
          <a:lstStyle/>
          <a:p>
            <a:pPr defTabSz="914378">
              <a:defRPr/>
            </a:pPr>
            <a:r>
              <a:rPr lang="en-US" sz="700" b="1">
                <a:solidFill>
                  <a:srgbClr val="000000"/>
                </a:solidFill>
              </a:rPr>
              <a:t>Piedras Negras</a:t>
            </a:r>
          </a:p>
          <a:p>
            <a:pPr defTabSz="914378">
              <a:defRPr/>
            </a:pPr>
            <a:r>
              <a:rPr lang="en-US" sz="700" b="1">
                <a:solidFill>
                  <a:srgbClr val="000000"/>
                </a:solidFill>
              </a:rPr>
              <a:t>Matamoros</a:t>
            </a:r>
          </a:p>
          <a:p>
            <a:pPr defTabSz="914378">
              <a:defRPr/>
            </a:pPr>
            <a:r>
              <a:rPr lang="en-US" sz="700" b="1" err="1">
                <a:solidFill>
                  <a:srgbClr val="000000"/>
                </a:solidFill>
              </a:rPr>
              <a:t>Muzquiz</a:t>
            </a:r>
            <a:r>
              <a:rPr lang="en-US" sz="700" b="1">
                <a:solidFill>
                  <a:srgbClr val="000000"/>
                </a:solidFill>
              </a:rPr>
              <a:t> </a:t>
            </a:r>
          </a:p>
        </p:txBody>
      </p:sp>
      <p:sp>
        <p:nvSpPr>
          <p:cNvPr id="311" name="Rectangle 310">
            <a:extLst>
              <a:ext uri="{FF2B5EF4-FFF2-40B4-BE49-F238E27FC236}">
                <a16:creationId xmlns:a16="http://schemas.microsoft.com/office/drawing/2014/main" id="{BA4584D2-5732-4449-A9A2-E2895A00429D}"/>
              </a:ext>
            </a:extLst>
          </p:cNvPr>
          <p:cNvSpPr>
            <a:spLocks/>
          </p:cNvSpPr>
          <p:nvPr/>
        </p:nvSpPr>
        <p:spPr>
          <a:xfrm>
            <a:off x="2268078" y="2983117"/>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312" name="Group 311">
            <a:extLst>
              <a:ext uri="{FF2B5EF4-FFF2-40B4-BE49-F238E27FC236}">
                <a16:creationId xmlns:a16="http://schemas.microsoft.com/office/drawing/2014/main" id="{7616DBC8-2D25-4E19-86E3-960F95AD12C5}"/>
              </a:ext>
            </a:extLst>
          </p:cNvPr>
          <p:cNvGrpSpPr/>
          <p:nvPr/>
        </p:nvGrpSpPr>
        <p:grpSpPr>
          <a:xfrm>
            <a:off x="3839151" y="2505967"/>
            <a:ext cx="1319546" cy="301425"/>
            <a:chOff x="3461449" y="2505965"/>
            <a:chExt cx="1319546" cy="301425"/>
          </a:xfrm>
        </p:grpSpPr>
        <p:sp>
          <p:nvSpPr>
            <p:cNvPr id="313" name="TextBox 312">
              <a:extLst>
                <a:ext uri="{FF2B5EF4-FFF2-40B4-BE49-F238E27FC236}">
                  <a16:creationId xmlns:a16="http://schemas.microsoft.com/office/drawing/2014/main" id="{F0EEEA72-EB54-445A-95C3-E828E74A82D7}"/>
                </a:ext>
              </a:extLst>
            </p:cNvPr>
            <p:cNvSpPr txBox="1"/>
            <p:nvPr/>
          </p:nvSpPr>
          <p:spPr>
            <a:xfrm>
              <a:off x="3608430" y="2607335"/>
              <a:ext cx="1172565" cy="200055"/>
            </a:xfrm>
            <a:prstGeom prst="rect">
              <a:avLst/>
            </a:prstGeom>
            <a:noFill/>
          </p:spPr>
          <p:txBody>
            <a:bodyPr wrap="square" rtlCol="0">
              <a:spAutoFit/>
            </a:bodyPr>
            <a:lstStyle/>
            <a:p>
              <a:pPr defTabSz="914378">
                <a:defRPr/>
              </a:pPr>
              <a:r>
                <a:rPr lang="en-US" sz="700" b="1" err="1">
                  <a:solidFill>
                    <a:srgbClr val="000000"/>
                  </a:solidFill>
                </a:rPr>
                <a:t>Charneca</a:t>
              </a:r>
              <a:r>
                <a:rPr lang="en-US" sz="700" b="1">
                  <a:solidFill>
                    <a:srgbClr val="000000"/>
                  </a:solidFill>
                </a:rPr>
                <a:t> de </a:t>
              </a:r>
              <a:r>
                <a:rPr lang="en-US" sz="700" b="1" err="1">
                  <a:solidFill>
                    <a:srgbClr val="000000"/>
                  </a:solidFill>
                </a:rPr>
                <a:t>Caparica</a:t>
              </a:r>
              <a:endParaRPr lang="en-US" sz="700" b="1">
                <a:solidFill>
                  <a:srgbClr val="000000"/>
                </a:solidFill>
              </a:endParaRPr>
            </a:p>
          </p:txBody>
        </p:sp>
        <p:sp>
          <p:nvSpPr>
            <p:cNvPr id="314" name="TextBox 313">
              <a:extLst>
                <a:ext uri="{FF2B5EF4-FFF2-40B4-BE49-F238E27FC236}">
                  <a16:creationId xmlns:a16="http://schemas.microsoft.com/office/drawing/2014/main" id="{D4FA421B-FEC9-48CF-9F29-E396936D253D}"/>
                </a:ext>
              </a:extLst>
            </p:cNvPr>
            <p:cNvSpPr txBox="1"/>
            <p:nvPr/>
          </p:nvSpPr>
          <p:spPr>
            <a:xfrm>
              <a:off x="3617515" y="2505965"/>
              <a:ext cx="821291" cy="165970"/>
            </a:xfrm>
            <a:prstGeom prst="rect">
              <a:avLst/>
            </a:prstGeom>
            <a:noFill/>
          </p:spPr>
          <p:txBody>
            <a:bodyPr wrap="square" rtlCol="0">
              <a:noAutofit/>
            </a:bodyPr>
            <a:lstStyle/>
            <a:p>
              <a:pPr defTabSz="914378">
                <a:defRPr/>
              </a:pPr>
              <a:r>
                <a:rPr lang="en-US" sz="700" b="1">
                  <a:solidFill>
                    <a:srgbClr val="000000"/>
                  </a:solidFill>
                </a:rPr>
                <a:t>San Sebastian</a:t>
              </a:r>
            </a:p>
          </p:txBody>
        </p:sp>
        <p:sp>
          <p:nvSpPr>
            <p:cNvPr id="315" name="Rectangle 314">
              <a:extLst>
                <a:ext uri="{FF2B5EF4-FFF2-40B4-BE49-F238E27FC236}">
                  <a16:creationId xmlns:a16="http://schemas.microsoft.com/office/drawing/2014/main" id="{4FEFCEE6-A7C1-4E11-B09A-3EF8188004DA}"/>
                </a:ext>
              </a:extLst>
            </p:cNvPr>
            <p:cNvSpPr>
              <a:spLocks/>
            </p:cNvSpPr>
            <p:nvPr/>
          </p:nvSpPr>
          <p:spPr>
            <a:xfrm>
              <a:off x="3577449" y="2549080"/>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16" name="Rectangle 315">
              <a:extLst>
                <a:ext uri="{FF2B5EF4-FFF2-40B4-BE49-F238E27FC236}">
                  <a16:creationId xmlns:a16="http://schemas.microsoft.com/office/drawing/2014/main" id="{6E980765-FFBF-423F-A687-DDCA4322E2C6}"/>
                </a:ext>
              </a:extLst>
            </p:cNvPr>
            <p:cNvSpPr>
              <a:spLocks/>
            </p:cNvSpPr>
            <p:nvPr/>
          </p:nvSpPr>
          <p:spPr>
            <a:xfrm>
              <a:off x="3576864" y="2662569"/>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17" name="Rectangle 316">
              <a:extLst>
                <a:ext uri="{FF2B5EF4-FFF2-40B4-BE49-F238E27FC236}">
                  <a16:creationId xmlns:a16="http://schemas.microsoft.com/office/drawing/2014/main" id="{65FFCD4D-1D0C-4892-B33E-5856E0BA4379}"/>
                </a:ext>
              </a:extLst>
            </p:cNvPr>
            <p:cNvSpPr>
              <a:spLocks/>
            </p:cNvSpPr>
            <p:nvPr/>
          </p:nvSpPr>
          <p:spPr>
            <a:xfrm>
              <a:off x="3461449" y="2662569"/>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318" name="Rectangle 317">
            <a:extLst>
              <a:ext uri="{FF2B5EF4-FFF2-40B4-BE49-F238E27FC236}">
                <a16:creationId xmlns:a16="http://schemas.microsoft.com/office/drawing/2014/main" id="{F8FAD059-75D1-441E-B0B8-ED1859631762}"/>
              </a:ext>
            </a:extLst>
          </p:cNvPr>
          <p:cNvSpPr>
            <a:spLocks/>
          </p:cNvSpPr>
          <p:nvPr/>
        </p:nvSpPr>
        <p:spPr>
          <a:xfrm>
            <a:off x="5862273" y="1802850"/>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19" name="TextBox 318">
            <a:extLst>
              <a:ext uri="{FF2B5EF4-FFF2-40B4-BE49-F238E27FC236}">
                <a16:creationId xmlns:a16="http://schemas.microsoft.com/office/drawing/2014/main" id="{A98FD711-D0EA-4B7D-9E23-AFB81FB6154F}"/>
              </a:ext>
            </a:extLst>
          </p:cNvPr>
          <p:cNvSpPr txBox="1"/>
          <p:nvPr/>
        </p:nvSpPr>
        <p:spPr>
          <a:xfrm>
            <a:off x="5398251" y="1951026"/>
            <a:ext cx="567088" cy="307777"/>
          </a:xfrm>
          <a:prstGeom prst="rect">
            <a:avLst/>
          </a:prstGeom>
          <a:noFill/>
        </p:spPr>
        <p:txBody>
          <a:bodyPr wrap="square" rtlCol="0">
            <a:spAutoFit/>
          </a:bodyPr>
          <a:lstStyle/>
          <a:p>
            <a:pPr defTabSz="914378">
              <a:defRPr/>
            </a:pPr>
            <a:endParaRPr lang="en-US" sz="700" b="1">
              <a:solidFill>
                <a:srgbClr val="000000"/>
              </a:solidFill>
            </a:endParaRPr>
          </a:p>
          <a:p>
            <a:pPr defTabSz="914378">
              <a:defRPr/>
            </a:pPr>
            <a:r>
              <a:rPr lang="en-US" sz="700" b="1" err="1">
                <a:solidFill>
                  <a:srgbClr val="000000"/>
                </a:solidFill>
              </a:rPr>
              <a:t>Legnago</a:t>
            </a:r>
            <a:endParaRPr lang="en-US" sz="700" b="1">
              <a:solidFill>
                <a:srgbClr val="000000"/>
              </a:solidFill>
            </a:endParaRPr>
          </a:p>
        </p:txBody>
      </p:sp>
      <p:sp>
        <p:nvSpPr>
          <p:cNvPr id="320" name="TextBox 319">
            <a:extLst>
              <a:ext uri="{FF2B5EF4-FFF2-40B4-BE49-F238E27FC236}">
                <a16:creationId xmlns:a16="http://schemas.microsoft.com/office/drawing/2014/main" id="{9F482EBD-266C-4116-BAC6-E299FA8FF368}"/>
              </a:ext>
            </a:extLst>
          </p:cNvPr>
          <p:cNvSpPr txBox="1"/>
          <p:nvPr/>
        </p:nvSpPr>
        <p:spPr>
          <a:xfrm>
            <a:off x="6648600" y="1457407"/>
            <a:ext cx="599939" cy="669414"/>
          </a:xfrm>
          <a:prstGeom prst="rect">
            <a:avLst/>
          </a:prstGeom>
          <a:noFill/>
        </p:spPr>
        <p:txBody>
          <a:bodyPr wrap="square" rtlCol="0">
            <a:spAutoFit/>
          </a:bodyPr>
          <a:lstStyle/>
          <a:p>
            <a:pPr defTabSz="914378">
              <a:spcBef>
                <a:spcPts val="100"/>
              </a:spcBef>
              <a:defRPr/>
            </a:pPr>
            <a:r>
              <a:rPr lang="en-US" sz="700" b="1">
                <a:solidFill>
                  <a:srgbClr val="000000"/>
                </a:solidFill>
              </a:rPr>
              <a:t>Beijing</a:t>
            </a:r>
          </a:p>
          <a:p>
            <a:pPr defTabSz="914378">
              <a:spcAft>
                <a:spcPts val="100"/>
              </a:spcAft>
              <a:defRPr/>
            </a:pPr>
            <a:r>
              <a:rPr lang="en-US" sz="700" b="1">
                <a:solidFill>
                  <a:srgbClr val="000000"/>
                </a:solidFill>
              </a:rPr>
              <a:t>Wuxi</a:t>
            </a:r>
          </a:p>
          <a:p>
            <a:pPr defTabSz="914378">
              <a:spcAft>
                <a:spcPts val="100"/>
              </a:spcAft>
              <a:defRPr/>
            </a:pPr>
            <a:r>
              <a:rPr lang="en-US" sz="700" b="1">
                <a:solidFill>
                  <a:srgbClr val="000000"/>
                </a:solidFill>
              </a:rPr>
              <a:t>Suzhou</a:t>
            </a:r>
          </a:p>
          <a:p>
            <a:pPr defTabSz="914378">
              <a:spcAft>
                <a:spcPts val="100"/>
              </a:spcAft>
              <a:defRPr/>
            </a:pPr>
            <a:r>
              <a:rPr lang="en-US" sz="700" b="1">
                <a:solidFill>
                  <a:srgbClr val="000000"/>
                </a:solidFill>
              </a:rPr>
              <a:t>Shanghai</a:t>
            </a:r>
          </a:p>
          <a:p>
            <a:pPr defTabSz="914378">
              <a:spcAft>
                <a:spcPts val="100"/>
              </a:spcAft>
              <a:defRPr/>
            </a:pPr>
            <a:r>
              <a:rPr lang="en-US" sz="700" b="1">
                <a:solidFill>
                  <a:srgbClr val="000000"/>
                </a:solidFill>
              </a:rPr>
              <a:t>Kunshan</a:t>
            </a:r>
          </a:p>
        </p:txBody>
      </p:sp>
      <p:sp>
        <p:nvSpPr>
          <p:cNvPr id="321" name="TextBox 320">
            <a:extLst>
              <a:ext uri="{FF2B5EF4-FFF2-40B4-BE49-F238E27FC236}">
                <a16:creationId xmlns:a16="http://schemas.microsoft.com/office/drawing/2014/main" id="{05D0EF0D-15FE-4FAF-A2F2-A812D9565F68}"/>
              </a:ext>
            </a:extLst>
          </p:cNvPr>
          <p:cNvSpPr txBox="1"/>
          <p:nvPr/>
        </p:nvSpPr>
        <p:spPr>
          <a:xfrm>
            <a:off x="7676260" y="2101045"/>
            <a:ext cx="583395" cy="307777"/>
          </a:xfrm>
          <a:prstGeom prst="rect">
            <a:avLst/>
          </a:prstGeom>
          <a:noFill/>
        </p:spPr>
        <p:txBody>
          <a:bodyPr wrap="square" rtlCol="0">
            <a:spAutoFit/>
          </a:bodyPr>
          <a:lstStyle/>
          <a:p>
            <a:pPr defTabSz="914378">
              <a:defRPr/>
            </a:pPr>
            <a:r>
              <a:rPr lang="en-US" sz="700" b="1">
                <a:solidFill>
                  <a:srgbClr val="000000"/>
                </a:solidFill>
              </a:rPr>
              <a:t>Tsukuba</a:t>
            </a:r>
          </a:p>
          <a:p>
            <a:pPr defTabSz="914378">
              <a:defRPr/>
            </a:pPr>
            <a:r>
              <a:rPr lang="en-US" sz="700" b="1">
                <a:solidFill>
                  <a:srgbClr val="000000"/>
                </a:solidFill>
              </a:rPr>
              <a:t>Tokyo</a:t>
            </a:r>
          </a:p>
        </p:txBody>
      </p:sp>
      <p:sp>
        <p:nvSpPr>
          <p:cNvPr id="322" name="TextBox 321">
            <a:extLst>
              <a:ext uri="{FF2B5EF4-FFF2-40B4-BE49-F238E27FC236}">
                <a16:creationId xmlns:a16="http://schemas.microsoft.com/office/drawing/2014/main" id="{A363A13C-CB97-4E05-9CD4-D60B1D22AD80}"/>
              </a:ext>
            </a:extLst>
          </p:cNvPr>
          <p:cNvSpPr txBox="1"/>
          <p:nvPr/>
        </p:nvSpPr>
        <p:spPr>
          <a:xfrm>
            <a:off x="7850789" y="2446188"/>
            <a:ext cx="640587" cy="307777"/>
          </a:xfrm>
          <a:prstGeom prst="rect">
            <a:avLst/>
          </a:prstGeom>
          <a:noFill/>
        </p:spPr>
        <p:txBody>
          <a:bodyPr wrap="square" rtlCol="0">
            <a:spAutoFit/>
          </a:bodyPr>
          <a:lstStyle/>
          <a:p>
            <a:pPr defTabSz="914378">
              <a:defRPr/>
            </a:pPr>
            <a:r>
              <a:rPr lang="en-US" sz="700" b="1" err="1">
                <a:solidFill>
                  <a:srgbClr val="000000"/>
                </a:solidFill>
              </a:rPr>
              <a:t>SeongnamSeoul</a:t>
            </a:r>
            <a:endParaRPr lang="en-US" sz="700" b="1">
              <a:solidFill>
                <a:srgbClr val="000000"/>
              </a:solidFill>
            </a:endParaRPr>
          </a:p>
        </p:txBody>
      </p:sp>
      <p:sp>
        <p:nvSpPr>
          <p:cNvPr id="323" name="TextBox 322">
            <a:extLst>
              <a:ext uri="{FF2B5EF4-FFF2-40B4-BE49-F238E27FC236}">
                <a16:creationId xmlns:a16="http://schemas.microsoft.com/office/drawing/2014/main" id="{9981FBBD-1373-4EC2-B662-5F596D5FFBDA}"/>
              </a:ext>
            </a:extLst>
          </p:cNvPr>
          <p:cNvSpPr txBox="1"/>
          <p:nvPr/>
        </p:nvSpPr>
        <p:spPr>
          <a:xfrm>
            <a:off x="7320549" y="2717499"/>
            <a:ext cx="613774" cy="200055"/>
          </a:xfrm>
          <a:prstGeom prst="rect">
            <a:avLst/>
          </a:prstGeom>
          <a:noFill/>
        </p:spPr>
        <p:txBody>
          <a:bodyPr wrap="square" rtlCol="0">
            <a:spAutoFit/>
          </a:bodyPr>
          <a:lstStyle/>
          <a:p>
            <a:pPr defTabSz="914378">
              <a:defRPr/>
            </a:pPr>
            <a:r>
              <a:rPr lang="en-US" sz="700" b="1">
                <a:solidFill>
                  <a:srgbClr val="000000"/>
                </a:solidFill>
              </a:rPr>
              <a:t>Chu-</a:t>
            </a:r>
            <a:r>
              <a:rPr lang="en-US" sz="700" b="1" err="1">
                <a:solidFill>
                  <a:srgbClr val="000000"/>
                </a:solidFill>
              </a:rPr>
              <a:t>pei</a:t>
            </a:r>
            <a:endParaRPr lang="en-US" sz="700" b="1">
              <a:solidFill>
                <a:srgbClr val="000000"/>
              </a:solidFill>
            </a:endParaRPr>
          </a:p>
        </p:txBody>
      </p:sp>
      <p:sp>
        <p:nvSpPr>
          <p:cNvPr id="324" name="TextBox 323">
            <a:extLst>
              <a:ext uri="{FF2B5EF4-FFF2-40B4-BE49-F238E27FC236}">
                <a16:creationId xmlns:a16="http://schemas.microsoft.com/office/drawing/2014/main" id="{2332E234-9C65-4748-9F8C-C4A4DD6B454D}"/>
              </a:ext>
            </a:extLst>
          </p:cNvPr>
          <p:cNvSpPr txBox="1"/>
          <p:nvPr/>
        </p:nvSpPr>
        <p:spPr>
          <a:xfrm>
            <a:off x="7286402" y="2976295"/>
            <a:ext cx="626039" cy="307777"/>
          </a:xfrm>
          <a:prstGeom prst="rect">
            <a:avLst/>
          </a:prstGeom>
          <a:noFill/>
        </p:spPr>
        <p:txBody>
          <a:bodyPr wrap="square" rtlCol="0">
            <a:spAutoFit/>
          </a:bodyPr>
          <a:lstStyle/>
          <a:p>
            <a:pPr defTabSz="914378">
              <a:defRPr/>
            </a:pPr>
            <a:r>
              <a:rPr lang="en-US" sz="700" b="1" err="1">
                <a:solidFill>
                  <a:srgbClr val="000000"/>
                </a:solidFill>
              </a:rPr>
              <a:t>Taguig</a:t>
            </a:r>
            <a:endParaRPr lang="en-US" sz="700" b="1">
              <a:solidFill>
                <a:srgbClr val="000000"/>
              </a:solidFill>
            </a:endParaRPr>
          </a:p>
          <a:p>
            <a:pPr defTabSz="914378">
              <a:defRPr/>
            </a:pPr>
            <a:r>
              <a:rPr lang="en-US" sz="700" b="1" err="1">
                <a:solidFill>
                  <a:srgbClr val="000000"/>
                </a:solidFill>
              </a:rPr>
              <a:t>Lipa</a:t>
            </a:r>
            <a:r>
              <a:rPr lang="en-US" sz="700" b="1">
                <a:solidFill>
                  <a:srgbClr val="000000"/>
                </a:solidFill>
              </a:rPr>
              <a:t> City</a:t>
            </a:r>
          </a:p>
        </p:txBody>
      </p:sp>
      <p:sp>
        <p:nvSpPr>
          <p:cNvPr id="325" name="TextBox 324">
            <a:extLst>
              <a:ext uri="{FF2B5EF4-FFF2-40B4-BE49-F238E27FC236}">
                <a16:creationId xmlns:a16="http://schemas.microsoft.com/office/drawing/2014/main" id="{54FF1EB5-23E2-48E3-90A9-DE8C04FAAFA5}"/>
              </a:ext>
            </a:extLst>
          </p:cNvPr>
          <p:cNvSpPr txBox="1"/>
          <p:nvPr/>
        </p:nvSpPr>
        <p:spPr>
          <a:xfrm>
            <a:off x="7314767" y="2620116"/>
            <a:ext cx="544881" cy="200055"/>
          </a:xfrm>
          <a:prstGeom prst="rect">
            <a:avLst/>
          </a:prstGeom>
          <a:noFill/>
        </p:spPr>
        <p:txBody>
          <a:bodyPr wrap="square" rtlCol="0">
            <a:spAutoFit/>
          </a:bodyPr>
          <a:lstStyle/>
          <a:p>
            <a:pPr defTabSz="914378">
              <a:defRPr/>
            </a:pPr>
            <a:r>
              <a:rPr lang="en-US" sz="700" b="1">
                <a:solidFill>
                  <a:srgbClr val="000000"/>
                </a:solidFill>
              </a:rPr>
              <a:t>Taipei</a:t>
            </a:r>
          </a:p>
        </p:txBody>
      </p:sp>
      <p:sp>
        <p:nvSpPr>
          <p:cNvPr id="326" name="TextBox 325">
            <a:extLst>
              <a:ext uri="{FF2B5EF4-FFF2-40B4-BE49-F238E27FC236}">
                <a16:creationId xmlns:a16="http://schemas.microsoft.com/office/drawing/2014/main" id="{DFEE8FA7-1E4E-4823-9E3E-7F1158EBB1C4}"/>
              </a:ext>
            </a:extLst>
          </p:cNvPr>
          <p:cNvSpPr txBox="1"/>
          <p:nvPr/>
        </p:nvSpPr>
        <p:spPr>
          <a:xfrm>
            <a:off x="5832226" y="3146368"/>
            <a:ext cx="651353" cy="200055"/>
          </a:xfrm>
          <a:prstGeom prst="rect">
            <a:avLst/>
          </a:prstGeom>
          <a:noFill/>
        </p:spPr>
        <p:txBody>
          <a:bodyPr wrap="square" rtlCol="0">
            <a:spAutoFit/>
          </a:bodyPr>
          <a:lstStyle/>
          <a:p>
            <a:pPr defTabSz="914378">
              <a:defRPr/>
            </a:pPr>
            <a:r>
              <a:rPr lang="en-US" sz="700" b="1">
                <a:solidFill>
                  <a:srgbClr val="000000"/>
                </a:solidFill>
              </a:rPr>
              <a:t>Singapore</a:t>
            </a:r>
          </a:p>
        </p:txBody>
      </p:sp>
      <p:sp>
        <p:nvSpPr>
          <p:cNvPr id="327" name="TextBox 326">
            <a:extLst>
              <a:ext uri="{FF2B5EF4-FFF2-40B4-BE49-F238E27FC236}">
                <a16:creationId xmlns:a16="http://schemas.microsoft.com/office/drawing/2014/main" id="{2E7D5BFC-6643-45C8-AA33-E220E0F91010}"/>
              </a:ext>
            </a:extLst>
          </p:cNvPr>
          <p:cNvSpPr txBox="1"/>
          <p:nvPr/>
        </p:nvSpPr>
        <p:spPr>
          <a:xfrm>
            <a:off x="6132761" y="2273139"/>
            <a:ext cx="664098" cy="415498"/>
          </a:xfrm>
          <a:prstGeom prst="rect">
            <a:avLst/>
          </a:prstGeom>
          <a:noFill/>
        </p:spPr>
        <p:txBody>
          <a:bodyPr wrap="square" rtlCol="0">
            <a:spAutoFit/>
          </a:bodyPr>
          <a:lstStyle/>
          <a:p>
            <a:pPr defTabSz="914378">
              <a:defRPr/>
            </a:pPr>
            <a:r>
              <a:rPr lang="en-US" sz="700" b="1">
                <a:solidFill>
                  <a:srgbClr val="000000"/>
                </a:solidFill>
              </a:rPr>
              <a:t>Dongguan</a:t>
            </a:r>
          </a:p>
          <a:p>
            <a:pPr defTabSz="914378">
              <a:defRPr/>
            </a:pPr>
            <a:r>
              <a:rPr lang="en-US" sz="700" b="1">
                <a:solidFill>
                  <a:srgbClr val="000000"/>
                </a:solidFill>
              </a:rPr>
              <a:t>Shenzhen</a:t>
            </a:r>
          </a:p>
          <a:p>
            <a:pPr defTabSz="914378">
              <a:defRPr/>
            </a:pPr>
            <a:r>
              <a:rPr lang="en-US" sz="700" b="1">
                <a:solidFill>
                  <a:srgbClr val="000000"/>
                </a:solidFill>
              </a:rPr>
              <a:t>Hong Kong</a:t>
            </a:r>
          </a:p>
        </p:txBody>
      </p:sp>
      <p:cxnSp>
        <p:nvCxnSpPr>
          <p:cNvPr id="328" name="Straight Connector 327">
            <a:extLst>
              <a:ext uri="{FF2B5EF4-FFF2-40B4-BE49-F238E27FC236}">
                <a16:creationId xmlns:a16="http://schemas.microsoft.com/office/drawing/2014/main" id="{E8496554-1D80-46BC-8B16-4B4F9632AA56}"/>
              </a:ext>
            </a:extLst>
          </p:cNvPr>
          <p:cNvCxnSpPr>
            <a:cxnSpLocks/>
          </p:cNvCxnSpPr>
          <p:nvPr/>
        </p:nvCxnSpPr>
        <p:spPr>
          <a:xfrm>
            <a:off x="4911392" y="2162663"/>
            <a:ext cx="285449" cy="0"/>
          </a:xfrm>
          <a:prstGeom prst="line">
            <a:avLst/>
          </a:prstGeom>
        </p:spPr>
        <p:style>
          <a:lnRef idx="1">
            <a:schemeClr val="dk1"/>
          </a:lnRef>
          <a:fillRef idx="0">
            <a:schemeClr val="dk1"/>
          </a:fillRef>
          <a:effectRef idx="0">
            <a:schemeClr val="dk1"/>
          </a:effectRef>
          <a:fontRef idx="minor">
            <a:schemeClr val="tx1"/>
          </a:fontRef>
        </p:style>
      </p:cxnSp>
      <p:sp>
        <p:nvSpPr>
          <p:cNvPr id="329" name="Rectangle 328">
            <a:extLst>
              <a:ext uri="{FF2B5EF4-FFF2-40B4-BE49-F238E27FC236}">
                <a16:creationId xmlns:a16="http://schemas.microsoft.com/office/drawing/2014/main" id="{2CC15397-DDD7-4803-BC08-563B2FF44461}"/>
              </a:ext>
            </a:extLst>
          </p:cNvPr>
          <p:cNvSpPr>
            <a:spLocks/>
          </p:cNvSpPr>
          <p:nvPr/>
        </p:nvSpPr>
        <p:spPr>
          <a:xfrm>
            <a:off x="6622724" y="1498489"/>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30" name="Rectangle 329">
            <a:extLst>
              <a:ext uri="{FF2B5EF4-FFF2-40B4-BE49-F238E27FC236}">
                <a16:creationId xmlns:a16="http://schemas.microsoft.com/office/drawing/2014/main" id="{83E79BD7-C150-4B9B-8CE7-942B26AE63F8}"/>
              </a:ext>
            </a:extLst>
          </p:cNvPr>
          <p:cNvSpPr>
            <a:spLocks/>
          </p:cNvSpPr>
          <p:nvPr/>
        </p:nvSpPr>
        <p:spPr>
          <a:xfrm>
            <a:off x="6622724" y="1853061"/>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31" name="Rectangle 330">
            <a:extLst>
              <a:ext uri="{FF2B5EF4-FFF2-40B4-BE49-F238E27FC236}">
                <a16:creationId xmlns:a16="http://schemas.microsoft.com/office/drawing/2014/main" id="{FFF0DCD1-F5F6-400A-80D1-56A909AB8385}"/>
              </a:ext>
            </a:extLst>
          </p:cNvPr>
          <p:cNvSpPr>
            <a:spLocks/>
          </p:cNvSpPr>
          <p:nvPr/>
        </p:nvSpPr>
        <p:spPr>
          <a:xfrm>
            <a:off x="6622724" y="1731796"/>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32" name="Rectangle 331">
            <a:extLst>
              <a:ext uri="{FF2B5EF4-FFF2-40B4-BE49-F238E27FC236}">
                <a16:creationId xmlns:a16="http://schemas.microsoft.com/office/drawing/2014/main" id="{46E8CCD7-723E-42E0-B4BA-92A6CECB57F7}"/>
              </a:ext>
            </a:extLst>
          </p:cNvPr>
          <p:cNvSpPr>
            <a:spLocks/>
          </p:cNvSpPr>
          <p:nvPr/>
        </p:nvSpPr>
        <p:spPr>
          <a:xfrm>
            <a:off x="6503655" y="1853061"/>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cxnSp>
        <p:nvCxnSpPr>
          <p:cNvPr id="334" name="Straight Connector 333">
            <a:extLst>
              <a:ext uri="{FF2B5EF4-FFF2-40B4-BE49-F238E27FC236}">
                <a16:creationId xmlns:a16="http://schemas.microsoft.com/office/drawing/2014/main" id="{BEB5FFFA-7F32-4B48-8203-790C9C146D21}"/>
              </a:ext>
            </a:extLst>
          </p:cNvPr>
          <p:cNvCxnSpPr>
            <a:cxnSpLocks/>
          </p:cNvCxnSpPr>
          <p:nvPr/>
        </p:nvCxnSpPr>
        <p:spPr>
          <a:xfrm>
            <a:off x="6395978" y="3246698"/>
            <a:ext cx="238545" cy="0"/>
          </a:xfrm>
          <a:prstGeom prst="line">
            <a:avLst/>
          </a:prstGeom>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A288723F-D270-42AA-81E5-2FCA9C4DBF2D}"/>
              </a:ext>
            </a:extLst>
          </p:cNvPr>
          <p:cNvCxnSpPr/>
          <p:nvPr/>
        </p:nvCxnSpPr>
        <p:spPr>
          <a:xfrm>
            <a:off x="2784213" y="2706163"/>
            <a:ext cx="0" cy="236019"/>
          </a:xfrm>
          <a:prstGeom prst="line">
            <a:avLst/>
          </a:prstGeom>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id="{1F2DD9E6-B928-47B7-95C9-CBF721D117EB}"/>
              </a:ext>
            </a:extLst>
          </p:cNvPr>
          <p:cNvCxnSpPr>
            <a:cxnSpLocks/>
          </p:cNvCxnSpPr>
          <p:nvPr/>
        </p:nvCxnSpPr>
        <p:spPr>
          <a:xfrm>
            <a:off x="3154680" y="1582561"/>
            <a:ext cx="0" cy="686450"/>
          </a:xfrm>
          <a:prstGeom prst="line">
            <a:avLst/>
          </a:prstGeom>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4CBC4ABD-E3B6-4A7E-ADC8-2CD2ABC8A8C1}"/>
              </a:ext>
            </a:extLst>
          </p:cNvPr>
          <p:cNvCxnSpPr>
            <a:cxnSpLocks/>
          </p:cNvCxnSpPr>
          <p:nvPr/>
        </p:nvCxnSpPr>
        <p:spPr>
          <a:xfrm flipH="1">
            <a:off x="2512885" y="1797830"/>
            <a:ext cx="1376" cy="339897"/>
          </a:xfrm>
          <a:prstGeom prst="line">
            <a:avLst/>
          </a:prstGeom>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id="{6AA07135-F6F3-41C3-B495-E61C916F583F}"/>
              </a:ext>
            </a:extLst>
          </p:cNvPr>
          <p:cNvCxnSpPr/>
          <p:nvPr/>
        </p:nvCxnSpPr>
        <p:spPr>
          <a:xfrm flipH="1">
            <a:off x="2509195" y="2140301"/>
            <a:ext cx="256213" cy="0"/>
          </a:xfrm>
          <a:prstGeom prst="line">
            <a:avLst/>
          </a:prstGeom>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F87146FD-0C1D-41B2-9824-0B7E383061EB}"/>
              </a:ext>
            </a:extLst>
          </p:cNvPr>
          <p:cNvCxnSpPr>
            <a:cxnSpLocks/>
          </p:cNvCxnSpPr>
          <p:nvPr/>
        </p:nvCxnSpPr>
        <p:spPr>
          <a:xfrm>
            <a:off x="2482476" y="2289456"/>
            <a:ext cx="376781" cy="0"/>
          </a:xfrm>
          <a:prstGeom prst="line">
            <a:avLst/>
          </a:prstGeom>
        </p:spPr>
        <p:style>
          <a:lnRef idx="1">
            <a:schemeClr val="dk1"/>
          </a:lnRef>
          <a:fillRef idx="0">
            <a:schemeClr val="dk1"/>
          </a:fillRef>
          <a:effectRef idx="0">
            <a:schemeClr val="dk1"/>
          </a:effectRef>
          <a:fontRef idx="minor">
            <a:schemeClr val="tx1"/>
          </a:fontRef>
        </p:style>
      </p:cxnSp>
      <p:cxnSp>
        <p:nvCxnSpPr>
          <p:cNvPr id="340" name="Straight Connector 339">
            <a:extLst>
              <a:ext uri="{FF2B5EF4-FFF2-40B4-BE49-F238E27FC236}">
                <a16:creationId xmlns:a16="http://schemas.microsoft.com/office/drawing/2014/main" id="{F56B4FA9-C5B7-44AA-9D00-01E39EF23797}"/>
              </a:ext>
            </a:extLst>
          </p:cNvPr>
          <p:cNvCxnSpPr>
            <a:cxnSpLocks/>
          </p:cNvCxnSpPr>
          <p:nvPr/>
        </p:nvCxnSpPr>
        <p:spPr>
          <a:xfrm>
            <a:off x="6916787" y="2104377"/>
            <a:ext cx="0" cy="292956"/>
          </a:xfrm>
          <a:prstGeom prst="line">
            <a:avLst/>
          </a:prstGeom>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35FAE30E-60F9-4201-9CE2-76F9D638486D}"/>
              </a:ext>
            </a:extLst>
          </p:cNvPr>
          <p:cNvCxnSpPr>
            <a:cxnSpLocks/>
          </p:cNvCxnSpPr>
          <p:nvPr/>
        </p:nvCxnSpPr>
        <p:spPr>
          <a:xfrm>
            <a:off x="6573974" y="2761203"/>
            <a:ext cx="276807" cy="1042"/>
          </a:xfrm>
          <a:prstGeom prst="line">
            <a:avLst/>
          </a:prstGeom>
        </p:spPr>
        <p:style>
          <a:lnRef idx="1">
            <a:schemeClr val="dk1"/>
          </a:lnRef>
          <a:fillRef idx="0">
            <a:schemeClr val="dk1"/>
          </a:fillRef>
          <a:effectRef idx="0">
            <a:schemeClr val="dk1"/>
          </a:effectRef>
          <a:fontRef idx="minor">
            <a:schemeClr val="tx1"/>
          </a:fontRef>
        </p:style>
      </p:cxnSp>
      <p:sp>
        <p:nvSpPr>
          <p:cNvPr id="342" name="Rectangle 341">
            <a:extLst>
              <a:ext uri="{FF2B5EF4-FFF2-40B4-BE49-F238E27FC236}">
                <a16:creationId xmlns:a16="http://schemas.microsoft.com/office/drawing/2014/main" id="{380F8BFE-F9B4-493C-92E3-BEDDF1587115}"/>
              </a:ext>
            </a:extLst>
          </p:cNvPr>
          <p:cNvSpPr>
            <a:spLocks/>
          </p:cNvSpPr>
          <p:nvPr/>
        </p:nvSpPr>
        <p:spPr>
          <a:xfrm>
            <a:off x="7285910" y="2773754"/>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43" name="Rectangle 342">
            <a:extLst>
              <a:ext uri="{FF2B5EF4-FFF2-40B4-BE49-F238E27FC236}">
                <a16:creationId xmlns:a16="http://schemas.microsoft.com/office/drawing/2014/main" id="{5369338F-99E8-4FF8-94EA-96BEB253EAA1}"/>
              </a:ext>
            </a:extLst>
          </p:cNvPr>
          <p:cNvSpPr>
            <a:spLocks/>
          </p:cNvSpPr>
          <p:nvPr/>
        </p:nvSpPr>
        <p:spPr>
          <a:xfrm>
            <a:off x="6109265" y="2324456"/>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44" name="Rectangle 343">
            <a:extLst>
              <a:ext uri="{FF2B5EF4-FFF2-40B4-BE49-F238E27FC236}">
                <a16:creationId xmlns:a16="http://schemas.microsoft.com/office/drawing/2014/main" id="{3767620D-455B-4AB6-AF6C-036504C11DF2}"/>
              </a:ext>
            </a:extLst>
          </p:cNvPr>
          <p:cNvSpPr>
            <a:spLocks/>
          </p:cNvSpPr>
          <p:nvPr/>
        </p:nvSpPr>
        <p:spPr>
          <a:xfrm>
            <a:off x="5991851" y="2323363"/>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a:p>
            <a:pPr algn="ctr" defTabSz="914378">
              <a:defRPr/>
            </a:pPr>
            <a:endParaRPr lang="en-US">
              <a:solidFill>
                <a:srgbClr val="FFFFFF"/>
              </a:solidFill>
              <a:latin typeface="Arial"/>
            </a:endParaRPr>
          </a:p>
        </p:txBody>
      </p:sp>
      <p:cxnSp>
        <p:nvCxnSpPr>
          <p:cNvPr id="345" name="Straight Connector 344">
            <a:extLst>
              <a:ext uri="{FF2B5EF4-FFF2-40B4-BE49-F238E27FC236}">
                <a16:creationId xmlns:a16="http://schemas.microsoft.com/office/drawing/2014/main" id="{2FDEA507-4AC0-4765-89AA-B9E147E72376}"/>
              </a:ext>
            </a:extLst>
          </p:cNvPr>
          <p:cNvCxnSpPr>
            <a:cxnSpLocks/>
          </p:cNvCxnSpPr>
          <p:nvPr/>
        </p:nvCxnSpPr>
        <p:spPr>
          <a:xfrm flipH="1">
            <a:off x="7005250" y="2610814"/>
            <a:ext cx="695671" cy="0"/>
          </a:xfrm>
          <a:prstGeom prst="line">
            <a:avLst/>
          </a:prstGeom>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752DC506-E5EA-4EE7-9972-C40DB6F66A49}"/>
              </a:ext>
            </a:extLst>
          </p:cNvPr>
          <p:cNvCxnSpPr/>
          <p:nvPr/>
        </p:nvCxnSpPr>
        <p:spPr>
          <a:xfrm>
            <a:off x="4309095" y="2276753"/>
            <a:ext cx="213193" cy="0"/>
          </a:xfrm>
          <a:prstGeom prst="line">
            <a:avLst/>
          </a:prstGeom>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840A3E5B-7428-47A3-AFED-3496BCA88EC8}"/>
              </a:ext>
            </a:extLst>
          </p:cNvPr>
          <p:cNvCxnSpPr>
            <a:cxnSpLocks/>
          </p:cNvCxnSpPr>
          <p:nvPr/>
        </p:nvCxnSpPr>
        <p:spPr>
          <a:xfrm flipV="1">
            <a:off x="4907546" y="1994147"/>
            <a:ext cx="254215" cy="1"/>
          </a:xfrm>
          <a:prstGeom prst="line">
            <a:avLst/>
          </a:prstGeom>
        </p:spPr>
        <p:style>
          <a:lnRef idx="1">
            <a:schemeClr val="dk1"/>
          </a:lnRef>
          <a:fillRef idx="0">
            <a:schemeClr val="dk1"/>
          </a:fillRef>
          <a:effectRef idx="0">
            <a:schemeClr val="dk1"/>
          </a:effectRef>
          <a:fontRef idx="minor">
            <a:schemeClr val="tx1"/>
          </a:fontRef>
        </p:style>
      </p:cxnSp>
      <p:sp>
        <p:nvSpPr>
          <p:cNvPr id="348" name="Rectangle 347">
            <a:extLst>
              <a:ext uri="{FF2B5EF4-FFF2-40B4-BE49-F238E27FC236}">
                <a16:creationId xmlns:a16="http://schemas.microsoft.com/office/drawing/2014/main" id="{573DE224-48C8-4289-AE38-1B8E1AD4B132}"/>
              </a:ext>
            </a:extLst>
          </p:cNvPr>
          <p:cNvSpPr/>
          <p:nvPr/>
        </p:nvSpPr>
        <p:spPr>
          <a:xfrm>
            <a:off x="5889108" y="1750348"/>
            <a:ext cx="506870" cy="200055"/>
          </a:xfrm>
          <a:prstGeom prst="rect">
            <a:avLst/>
          </a:prstGeom>
        </p:spPr>
        <p:txBody>
          <a:bodyPr wrap="none">
            <a:spAutoFit/>
          </a:bodyPr>
          <a:lstStyle/>
          <a:p>
            <a:pPr defTabSz="914378">
              <a:defRPr/>
            </a:pPr>
            <a:r>
              <a:rPr lang="en-US" sz="700" b="1">
                <a:solidFill>
                  <a:srgbClr val="000000"/>
                </a:solidFill>
              </a:rPr>
              <a:t>Kaunas</a:t>
            </a:r>
          </a:p>
        </p:txBody>
      </p:sp>
      <p:cxnSp>
        <p:nvCxnSpPr>
          <p:cNvPr id="349" name="Straight Connector 348">
            <a:extLst>
              <a:ext uri="{FF2B5EF4-FFF2-40B4-BE49-F238E27FC236}">
                <a16:creationId xmlns:a16="http://schemas.microsoft.com/office/drawing/2014/main" id="{A6187FA4-8973-48AD-8A32-8452E960F8D0}"/>
              </a:ext>
            </a:extLst>
          </p:cNvPr>
          <p:cNvCxnSpPr>
            <a:cxnSpLocks/>
          </p:cNvCxnSpPr>
          <p:nvPr/>
        </p:nvCxnSpPr>
        <p:spPr>
          <a:xfrm>
            <a:off x="2129412" y="2562110"/>
            <a:ext cx="4101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6369F98-93B6-47DF-B8B1-C10668DD38B9}"/>
              </a:ext>
            </a:extLst>
          </p:cNvPr>
          <p:cNvCxnSpPr>
            <a:cxnSpLocks/>
          </p:cNvCxnSpPr>
          <p:nvPr/>
        </p:nvCxnSpPr>
        <p:spPr>
          <a:xfrm>
            <a:off x="4309094" y="2275206"/>
            <a:ext cx="0" cy="262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6222973-64B6-463B-AD79-6D7545AF5895}"/>
              </a:ext>
            </a:extLst>
          </p:cNvPr>
          <p:cNvCxnSpPr/>
          <p:nvPr/>
        </p:nvCxnSpPr>
        <p:spPr>
          <a:xfrm>
            <a:off x="5246274" y="1845641"/>
            <a:ext cx="357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687BC733-A815-4E30-8BD2-26068C7BA91D}"/>
              </a:ext>
            </a:extLst>
          </p:cNvPr>
          <p:cNvCxnSpPr>
            <a:cxnSpLocks/>
          </p:cNvCxnSpPr>
          <p:nvPr/>
        </p:nvCxnSpPr>
        <p:spPr>
          <a:xfrm>
            <a:off x="6747687" y="2397333"/>
            <a:ext cx="169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C29886D-5C42-4F55-BFEE-F516B501676D}"/>
              </a:ext>
            </a:extLst>
          </p:cNvPr>
          <p:cNvCxnSpPr>
            <a:cxnSpLocks/>
          </p:cNvCxnSpPr>
          <p:nvPr/>
        </p:nvCxnSpPr>
        <p:spPr>
          <a:xfrm>
            <a:off x="6945437" y="2762022"/>
            <a:ext cx="3090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7DC8D40D-3C48-4BDD-898F-C1F309B5248F}"/>
              </a:ext>
            </a:extLst>
          </p:cNvPr>
          <p:cNvCxnSpPr>
            <a:cxnSpLocks/>
          </p:cNvCxnSpPr>
          <p:nvPr/>
        </p:nvCxnSpPr>
        <p:spPr>
          <a:xfrm>
            <a:off x="6961171" y="2929642"/>
            <a:ext cx="289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BC42C6B-462C-47FF-A6F4-6BE540E7B7EF}"/>
              </a:ext>
            </a:extLst>
          </p:cNvPr>
          <p:cNvCxnSpPr>
            <a:cxnSpLocks/>
          </p:cNvCxnSpPr>
          <p:nvPr/>
        </p:nvCxnSpPr>
        <p:spPr>
          <a:xfrm flipH="1" flipV="1">
            <a:off x="7245775" y="2930740"/>
            <a:ext cx="758" cy="71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Rectangle 355">
            <a:extLst>
              <a:ext uri="{FF2B5EF4-FFF2-40B4-BE49-F238E27FC236}">
                <a16:creationId xmlns:a16="http://schemas.microsoft.com/office/drawing/2014/main" id="{2FFD4D4D-CC4C-475A-8467-774A66EEE749}"/>
              </a:ext>
            </a:extLst>
          </p:cNvPr>
          <p:cNvSpPr>
            <a:spLocks/>
          </p:cNvSpPr>
          <p:nvPr/>
        </p:nvSpPr>
        <p:spPr>
          <a:xfrm>
            <a:off x="7255410" y="3025628"/>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7" name="Rectangle 356">
            <a:extLst>
              <a:ext uri="{FF2B5EF4-FFF2-40B4-BE49-F238E27FC236}">
                <a16:creationId xmlns:a16="http://schemas.microsoft.com/office/drawing/2014/main" id="{C4073D1E-7973-470B-81A5-8FA2358F1359}"/>
              </a:ext>
            </a:extLst>
          </p:cNvPr>
          <p:cNvSpPr>
            <a:spLocks/>
          </p:cNvSpPr>
          <p:nvPr/>
        </p:nvSpPr>
        <p:spPr>
          <a:xfrm>
            <a:off x="7285910" y="2668131"/>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8" name="Rectangle 357">
            <a:extLst>
              <a:ext uri="{FF2B5EF4-FFF2-40B4-BE49-F238E27FC236}">
                <a16:creationId xmlns:a16="http://schemas.microsoft.com/office/drawing/2014/main" id="{BD5A7435-3A44-44AD-BA8C-F885650460FE}"/>
              </a:ext>
            </a:extLst>
          </p:cNvPr>
          <p:cNvSpPr>
            <a:spLocks/>
          </p:cNvSpPr>
          <p:nvPr/>
        </p:nvSpPr>
        <p:spPr>
          <a:xfrm>
            <a:off x="7642695" y="2270742"/>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61" name="Rectangle 360">
            <a:extLst>
              <a:ext uri="{FF2B5EF4-FFF2-40B4-BE49-F238E27FC236}">
                <a16:creationId xmlns:a16="http://schemas.microsoft.com/office/drawing/2014/main" id="{388BA3C4-1E5D-4B78-AA16-A9BD5C5D6320}"/>
              </a:ext>
            </a:extLst>
          </p:cNvPr>
          <p:cNvSpPr>
            <a:spLocks/>
          </p:cNvSpPr>
          <p:nvPr/>
        </p:nvSpPr>
        <p:spPr>
          <a:xfrm>
            <a:off x="7814133" y="2499102"/>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63" name="Rectangle 362">
            <a:extLst>
              <a:ext uri="{FF2B5EF4-FFF2-40B4-BE49-F238E27FC236}">
                <a16:creationId xmlns:a16="http://schemas.microsoft.com/office/drawing/2014/main" id="{66BA3EC8-E5B2-4695-B3F5-16CBD1C755EE}"/>
              </a:ext>
            </a:extLst>
          </p:cNvPr>
          <p:cNvSpPr>
            <a:spLocks/>
          </p:cNvSpPr>
          <p:nvPr/>
        </p:nvSpPr>
        <p:spPr>
          <a:xfrm>
            <a:off x="7814133" y="2605875"/>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71" name="Rectangle 370">
            <a:extLst>
              <a:ext uri="{FF2B5EF4-FFF2-40B4-BE49-F238E27FC236}">
                <a16:creationId xmlns:a16="http://schemas.microsoft.com/office/drawing/2014/main" id="{CBD5D2CE-1F64-4DE8-9566-0734CF142EC3}"/>
              </a:ext>
            </a:extLst>
          </p:cNvPr>
          <p:cNvSpPr>
            <a:spLocks/>
          </p:cNvSpPr>
          <p:nvPr/>
        </p:nvSpPr>
        <p:spPr>
          <a:xfrm>
            <a:off x="7703460" y="2499102"/>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72" name="Rectangle 371">
            <a:extLst>
              <a:ext uri="{FF2B5EF4-FFF2-40B4-BE49-F238E27FC236}">
                <a16:creationId xmlns:a16="http://schemas.microsoft.com/office/drawing/2014/main" id="{89C2D568-2C9E-4C57-B336-0DFE9CF1C5B5}"/>
              </a:ext>
            </a:extLst>
          </p:cNvPr>
          <p:cNvSpPr>
            <a:spLocks/>
          </p:cNvSpPr>
          <p:nvPr/>
        </p:nvSpPr>
        <p:spPr>
          <a:xfrm>
            <a:off x="5811191" y="3200674"/>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73" name="Rectangle 372">
            <a:extLst>
              <a:ext uri="{FF2B5EF4-FFF2-40B4-BE49-F238E27FC236}">
                <a16:creationId xmlns:a16="http://schemas.microsoft.com/office/drawing/2014/main" id="{8026E9F2-A857-4A61-8A28-97A1C33DC1DE}"/>
              </a:ext>
            </a:extLst>
          </p:cNvPr>
          <p:cNvSpPr>
            <a:spLocks/>
          </p:cNvSpPr>
          <p:nvPr/>
        </p:nvSpPr>
        <p:spPr>
          <a:xfrm>
            <a:off x="6109265" y="2548144"/>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75" name="Rectangle 374">
            <a:extLst>
              <a:ext uri="{FF2B5EF4-FFF2-40B4-BE49-F238E27FC236}">
                <a16:creationId xmlns:a16="http://schemas.microsoft.com/office/drawing/2014/main" id="{8731E279-208D-4476-AD48-1556EDB562C8}"/>
              </a:ext>
            </a:extLst>
          </p:cNvPr>
          <p:cNvSpPr>
            <a:spLocks/>
          </p:cNvSpPr>
          <p:nvPr/>
        </p:nvSpPr>
        <p:spPr>
          <a:xfrm>
            <a:off x="6383475" y="1853061"/>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378" name="Group 377">
            <a:extLst>
              <a:ext uri="{FF2B5EF4-FFF2-40B4-BE49-F238E27FC236}">
                <a16:creationId xmlns:a16="http://schemas.microsoft.com/office/drawing/2014/main" id="{3323078D-63CD-4175-90EF-DADE0A258563}"/>
              </a:ext>
            </a:extLst>
          </p:cNvPr>
          <p:cNvGrpSpPr/>
          <p:nvPr/>
        </p:nvGrpSpPr>
        <p:grpSpPr>
          <a:xfrm>
            <a:off x="4246898" y="1363068"/>
            <a:ext cx="853549" cy="307777"/>
            <a:chOff x="4878199" y="941976"/>
            <a:chExt cx="853549" cy="307777"/>
          </a:xfrm>
        </p:grpSpPr>
        <p:sp>
          <p:nvSpPr>
            <p:cNvPr id="383" name="Rectangle 382">
              <a:extLst>
                <a:ext uri="{FF2B5EF4-FFF2-40B4-BE49-F238E27FC236}">
                  <a16:creationId xmlns:a16="http://schemas.microsoft.com/office/drawing/2014/main" id="{B9CA7B57-05D7-45BD-B307-E99146BBA923}"/>
                </a:ext>
              </a:extLst>
            </p:cNvPr>
            <p:cNvSpPr>
              <a:spLocks/>
            </p:cNvSpPr>
            <p:nvPr/>
          </p:nvSpPr>
          <p:spPr>
            <a:xfrm>
              <a:off x="4982786" y="1103155"/>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84" name="TextBox 383">
              <a:extLst>
                <a:ext uri="{FF2B5EF4-FFF2-40B4-BE49-F238E27FC236}">
                  <a16:creationId xmlns:a16="http://schemas.microsoft.com/office/drawing/2014/main" id="{6B6E4656-1FD7-4F0C-9607-27C8BAF6CF27}"/>
                </a:ext>
              </a:extLst>
            </p:cNvPr>
            <p:cNvSpPr txBox="1"/>
            <p:nvPr/>
          </p:nvSpPr>
          <p:spPr>
            <a:xfrm>
              <a:off x="5014339" y="941976"/>
              <a:ext cx="717409" cy="307777"/>
            </a:xfrm>
            <a:prstGeom prst="rect">
              <a:avLst/>
            </a:prstGeom>
            <a:noFill/>
          </p:spPr>
          <p:txBody>
            <a:bodyPr wrap="square" rtlCol="0">
              <a:spAutoFit/>
            </a:bodyPr>
            <a:lstStyle/>
            <a:p>
              <a:pPr defTabSz="914378">
                <a:defRPr/>
              </a:pPr>
              <a:r>
                <a:rPr lang="en-US" sz="700" b="1">
                  <a:solidFill>
                    <a:srgbClr val="000000"/>
                  </a:solidFill>
                </a:rPr>
                <a:t>Amsterdam</a:t>
              </a:r>
            </a:p>
            <a:p>
              <a:pPr defTabSz="914378">
                <a:defRPr/>
              </a:pPr>
              <a:r>
                <a:rPr lang="en-US" sz="700" b="1">
                  <a:solidFill>
                    <a:srgbClr val="000000"/>
                  </a:solidFill>
                </a:rPr>
                <a:t>Deventer</a:t>
              </a:r>
            </a:p>
          </p:txBody>
        </p:sp>
        <p:sp>
          <p:nvSpPr>
            <p:cNvPr id="385" name="Rectangle 384">
              <a:extLst>
                <a:ext uri="{FF2B5EF4-FFF2-40B4-BE49-F238E27FC236}">
                  <a16:creationId xmlns:a16="http://schemas.microsoft.com/office/drawing/2014/main" id="{97F605C7-61F7-4AA1-A331-5B27B1A55F83}"/>
                </a:ext>
              </a:extLst>
            </p:cNvPr>
            <p:cNvSpPr>
              <a:spLocks/>
            </p:cNvSpPr>
            <p:nvPr/>
          </p:nvSpPr>
          <p:spPr>
            <a:xfrm>
              <a:off x="4982786" y="996928"/>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88" name="Rectangle 387">
              <a:extLst>
                <a:ext uri="{FF2B5EF4-FFF2-40B4-BE49-F238E27FC236}">
                  <a16:creationId xmlns:a16="http://schemas.microsoft.com/office/drawing/2014/main" id="{38017755-FC90-49EA-82A1-72C8D4F2E3D0}"/>
                </a:ext>
              </a:extLst>
            </p:cNvPr>
            <p:cNvSpPr>
              <a:spLocks/>
            </p:cNvSpPr>
            <p:nvPr/>
          </p:nvSpPr>
          <p:spPr>
            <a:xfrm>
              <a:off x="4878199" y="996928"/>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390" name="Rectangle 389">
            <a:extLst>
              <a:ext uri="{FF2B5EF4-FFF2-40B4-BE49-F238E27FC236}">
                <a16:creationId xmlns:a16="http://schemas.microsoft.com/office/drawing/2014/main" id="{0C32489B-283F-4348-B9B6-D112DAA32670}"/>
              </a:ext>
            </a:extLst>
          </p:cNvPr>
          <p:cNvSpPr>
            <a:spLocks/>
          </p:cNvSpPr>
          <p:nvPr/>
        </p:nvSpPr>
        <p:spPr>
          <a:xfrm>
            <a:off x="1602149" y="2514328"/>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1" name="Rectangle 390">
            <a:extLst>
              <a:ext uri="{FF2B5EF4-FFF2-40B4-BE49-F238E27FC236}">
                <a16:creationId xmlns:a16="http://schemas.microsoft.com/office/drawing/2014/main" id="{5BCAB792-29D7-4BE4-8180-ABB259D29FAA}"/>
              </a:ext>
            </a:extLst>
          </p:cNvPr>
          <p:cNvSpPr>
            <a:spLocks/>
          </p:cNvSpPr>
          <p:nvPr/>
        </p:nvSpPr>
        <p:spPr>
          <a:xfrm>
            <a:off x="1492964" y="2513852"/>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2" name="Rectangle 391">
            <a:extLst>
              <a:ext uri="{FF2B5EF4-FFF2-40B4-BE49-F238E27FC236}">
                <a16:creationId xmlns:a16="http://schemas.microsoft.com/office/drawing/2014/main" id="{333308E4-10C9-462F-AF24-146EA8A1073A}"/>
              </a:ext>
            </a:extLst>
          </p:cNvPr>
          <p:cNvSpPr>
            <a:spLocks/>
          </p:cNvSpPr>
          <p:nvPr/>
        </p:nvSpPr>
        <p:spPr>
          <a:xfrm>
            <a:off x="1981536" y="1580050"/>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3" name="Rectangle 392">
            <a:extLst>
              <a:ext uri="{FF2B5EF4-FFF2-40B4-BE49-F238E27FC236}">
                <a16:creationId xmlns:a16="http://schemas.microsoft.com/office/drawing/2014/main" id="{025DB184-8A1D-4880-9DAB-0299403E36BE}"/>
              </a:ext>
            </a:extLst>
          </p:cNvPr>
          <p:cNvSpPr>
            <a:spLocks/>
          </p:cNvSpPr>
          <p:nvPr/>
        </p:nvSpPr>
        <p:spPr>
          <a:xfrm>
            <a:off x="2090360" y="1689369"/>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4" name="Rectangle 393">
            <a:extLst>
              <a:ext uri="{FF2B5EF4-FFF2-40B4-BE49-F238E27FC236}">
                <a16:creationId xmlns:a16="http://schemas.microsoft.com/office/drawing/2014/main" id="{069A1E3C-AB44-4D3C-A1FF-68FFD835BBC0}"/>
              </a:ext>
            </a:extLst>
          </p:cNvPr>
          <p:cNvSpPr>
            <a:spLocks/>
          </p:cNvSpPr>
          <p:nvPr/>
        </p:nvSpPr>
        <p:spPr>
          <a:xfrm>
            <a:off x="2090360" y="1581723"/>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5" name="Rectangle 394">
            <a:extLst>
              <a:ext uri="{FF2B5EF4-FFF2-40B4-BE49-F238E27FC236}">
                <a16:creationId xmlns:a16="http://schemas.microsoft.com/office/drawing/2014/main" id="{9159B175-B28D-440A-B844-3F13A096F7C6}"/>
              </a:ext>
            </a:extLst>
          </p:cNvPr>
          <p:cNvSpPr>
            <a:spLocks/>
          </p:cNvSpPr>
          <p:nvPr/>
        </p:nvSpPr>
        <p:spPr>
          <a:xfrm>
            <a:off x="1869697" y="1580050"/>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7" name="Rectangle 396">
            <a:extLst>
              <a:ext uri="{FF2B5EF4-FFF2-40B4-BE49-F238E27FC236}">
                <a16:creationId xmlns:a16="http://schemas.microsoft.com/office/drawing/2014/main" id="{AD77DC93-83EB-4604-99D8-C0385077A3CD}"/>
              </a:ext>
            </a:extLst>
          </p:cNvPr>
          <p:cNvSpPr>
            <a:spLocks/>
          </p:cNvSpPr>
          <p:nvPr/>
        </p:nvSpPr>
        <p:spPr>
          <a:xfrm>
            <a:off x="1843597" y="2231768"/>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99" name="Rectangle 398">
            <a:extLst>
              <a:ext uri="{FF2B5EF4-FFF2-40B4-BE49-F238E27FC236}">
                <a16:creationId xmlns:a16="http://schemas.microsoft.com/office/drawing/2014/main" id="{4C942ADE-2537-497B-B7D6-C2212282BE88}"/>
              </a:ext>
            </a:extLst>
          </p:cNvPr>
          <p:cNvSpPr>
            <a:spLocks/>
          </p:cNvSpPr>
          <p:nvPr/>
        </p:nvSpPr>
        <p:spPr>
          <a:xfrm>
            <a:off x="1509790" y="4141303"/>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rgbClr val="FFFFFF"/>
              </a:solidFill>
              <a:latin typeface="Arial"/>
            </a:endParaRPr>
          </a:p>
        </p:txBody>
      </p:sp>
      <p:sp>
        <p:nvSpPr>
          <p:cNvPr id="400" name="Rectangle 399">
            <a:extLst>
              <a:ext uri="{FF2B5EF4-FFF2-40B4-BE49-F238E27FC236}">
                <a16:creationId xmlns:a16="http://schemas.microsoft.com/office/drawing/2014/main" id="{9E59D6D8-0941-4A04-A915-4ED0D7714B5C}"/>
              </a:ext>
            </a:extLst>
          </p:cNvPr>
          <p:cNvSpPr/>
          <p:nvPr/>
        </p:nvSpPr>
        <p:spPr>
          <a:xfrm>
            <a:off x="1546339" y="4091505"/>
            <a:ext cx="676722" cy="184666"/>
          </a:xfrm>
          <a:prstGeom prst="rect">
            <a:avLst/>
          </a:prstGeom>
        </p:spPr>
        <p:txBody>
          <a:bodyPr wrap="square">
            <a:spAutoFit/>
          </a:bodyPr>
          <a:lstStyle/>
          <a:p>
            <a:pPr defTabSz="914378">
              <a:spcBef>
                <a:spcPts val="200"/>
              </a:spcBef>
              <a:defRPr/>
            </a:pPr>
            <a:r>
              <a:rPr lang="en-US" sz="600" b="1" i="1">
                <a:solidFill>
                  <a:srgbClr val="FFFFFF">
                    <a:lumMod val="50000"/>
                  </a:srgbClr>
                </a:solidFill>
              </a:rPr>
              <a:t>Sales </a:t>
            </a:r>
          </a:p>
        </p:txBody>
      </p:sp>
      <p:sp>
        <p:nvSpPr>
          <p:cNvPr id="401" name="Rectangle 400">
            <a:extLst>
              <a:ext uri="{FF2B5EF4-FFF2-40B4-BE49-F238E27FC236}">
                <a16:creationId xmlns:a16="http://schemas.microsoft.com/office/drawing/2014/main" id="{6635D097-16FA-4F30-A3CB-0F2B0C83FF86}"/>
              </a:ext>
            </a:extLst>
          </p:cNvPr>
          <p:cNvSpPr/>
          <p:nvPr/>
        </p:nvSpPr>
        <p:spPr>
          <a:xfrm>
            <a:off x="1412680" y="3947113"/>
            <a:ext cx="723564" cy="200055"/>
          </a:xfrm>
          <a:prstGeom prst="rect">
            <a:avLst/>
          </a:prstGeom>
        </p:spPr>
        <p:txBody>
          <a:bodyPr wrap="square">
            <a:spAutoFit/>
          </a:bodyPr>
          <a:lstStyle/>
          <a:p>
            <a:pPr defTabSz="914378">
              <a:spcBef>
                <a:spcPts val="200"/>
              </a:spcBef>
              <a:defRPr/>
            </a:pPr>
            <a:r>
              <a:rPr lang="en-US" sz="700" b="1" i="1">
                <a:solidFill>
                  <a:srgbClr val="FFFFFF">
                    <a:lumMod val="50000"/>
                  </a:srgbClr>
                </a:solidFill>
              </a:rPr>
              <a:t>Legend</a:t>
            </a:r>
          </a:p>
        </p:txBody>
      </p:sp>
      <p:sp>
        <p:nvSpPr>
          <p:cNvPr id="402" name="Rectangle 401">
            <a:extLst>
              <a:ext uri="{FF2B5EF4-FFF2-40B4-BE49-F238E27FC236}">
                <a16:creationId xmlns:a16="http://schemas.microsoft.com/office/drawing/2014/main" id="{900FA130-F946-407D-800F-D8933229EFBA}"/>
              </a:ext>
            </a:extLst>
          </p:cNvPr>
          <p:cNvSpPr/>
          <p:nvPr/>
        </p:nvSpPr>
        <p:spPr>
          <a:xfrm>
            <a:off x="1546339" y="4210458"/>
            <a:ext cx="686024" cy="184666"/>
          </a:xfrm>
          <a:prstGeom prst="rect">
            <a:avLst/>
          </a:prstGeom>
        </p:spPr>
        <p:txBody>
          <a:bodyPr wrap="square">
            <a:spAutoFit/>
          </a:bodyPr>
          <a:lstStyle/>
          <a:p>
            <a:pPr defTabSz="914378">
              <a:spcBef>
                <a:spcPts val="200"/>
              </a:spcBef>
              <a:defRPr/>
            </a:pPr>
            <a:r>
              <a:rPr lang="en-US" sz="600" b="1" i="1">
                <a:solidFill>
                  <a:srgbClr val="FFFFFF">
                    <a:lumMod val="50000"/>
                  </a:srgbClr>
                </a:solidFill>
              </a:rPr>
              <a:t>R&amp;D</a:t>
            </a:r>
          </a:p>
        </p:txBody>
      </p:sp>
      <p:sp>
        <p:nvSpPr>
          <p:cNvPr id="403" name="Rectangle 402">
            <a:extLst>
              <a:ext uri="{FF2B5EF4-FFF2-40B4-BE49-F238E27FC236}">
                <a16:creationId xmlns:a16="http://schemas.microsoft.com/office/drawing/2014/main" id="{BFCB4A35-FA79-4ED3-B8FB-D21F3584A192}"/>
              </a:ext>
            </a:extLst>
          </p:cNvPr>
          <p:cNvSpPr>
            <a:spLocks/>
          </p:cNvSpPr>
          <p:nvPr/>
        </p:nvSpPr>
        <p:spPr>
          <a:xfrm>
            <a:off x="1509790" y="4263684"/>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rgbClr val="FFFFFF"/>
              </a:solidFill>
              <a:latin typeface="Arial"/>
            </a:endParaRPr>
          </a:p>
        </p:txBody>
      </p:sp>
      <p:sp>
        <p:nvSpPr>
          <p:cNvPr id="404" name="TextBox 403">
            <a:extLst>
              <a:ext uri="{FF2B5EF4-FFF2-40B4-BE49-F238E27FC236}">
                <a16:creationId xmlns:a16="http://schemas.microsoft.com/office/drawing/2014/main" id="{2A82D77F-5CAB-4095-BBD9-34A35D44E600}"/>
              </a:ext>
            </a:extLst>
          </p:cNvPr>
          <p:cNvSpPr txBox="1"/>
          <p:nvPr/>
        </p:nvSpPr>
        <p:spPr>
          <a:xfrm>
            <a:off x="1546340" y="4337038"/>
            <a:ext cx="807239" cy="184666"/>
          </a:xfrm>
          <a:prstGeom prst="rect">
            <a:avLst/>
          </a:prstGeom>
          <a:noFill/>
        </p:spPr>
        <p:txBody>
          <a:bodyPr wrap="square" rtlCol="0">
            <a:spAutoFit/>
          </a:bodyPr>
          <a:lstStyle/>
          <a:p>
            <a:pPr defTabSz="914378">
              <a:defRPr/>
            </a:pPr>
            <a:r>
              <a:rPr lang="en-US" sz="600" b="1" i="1">
                <a:solidFill>
                  <a:srgbClr val="FFFFFF">
                    <a:lumMod val="50000"/>
                  </a:srgbClr>
                </a:solidFill>
              </a:rPr>
              <a:t>Manufacturing</a:t>
            </a:r>
          </a:p>
        </p:txBody>
      </p:sp>
      <p:sp>
        <p:nvSpPr>
          <p:cNvPr id="405" name="Rectangle 404">
            <a:extLst>
              <a:ext uri="{FF2B5EF4-FFF2-40B4-BE49-F238E27FC236}">
                <a16:creationId xmlns:a16="http://schemas.microsoft.com/office/drawing/2014/main" id="{45D7E222-0820-419B-B8C4-52887C06E600}"/>
              </a:ext>
            </a:extLst>
          </p:cNvPr>
          <p:cNvSpPr>
            <a:spLocks/>
          </p:cNvSpPr>
          <p:nvPr/>
        </p:nvSpPr>
        <p:spPr>
          <a:xfrm>
            <a:off x="1509790" y="4385510"/>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rgbClr val="FFFFFF"/>
              </a:solidFill>
              <a:latin typeface="Arial"/>
            </a:endParaRPr>
          </a:p>
        </p:txBody>
      </p:sp>
      <p:cxnSp>
        <p:nvCxnSpPr>
          <p:cNvPr id="406" name="Straight Connector 405">
            <a:extLst>
              <a:ext uri="{FF2B5EF4-FFF2-40B4-BE49-F238E27FC236}">
                <a16:creationId xmlns:a16="http://schemas.microsoft.com/office/drawing/2014/main" id="{FDAA41E9-C6E1-4CE6-971A-A363EECD1375}"/>
              </a:ext>
            </a:extLst>
          </p:cNvPr>
          <p:cNvCxnSpPr>
            <a:cxnSpLocks/>
          </p:cNvCxnSpPr>
          <p:nvPr/>
        </p:nvCxnSpPr>
        <p:spPr>
          <a:xfrm>
            <a:off x="5161760" y="1444476"/>
            <a:ext cx="0" cy="54967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1C70DB96-093A-42EB-9E5E-BDEAC41B23EF}"/>
              </a:ext>
            </a:extLst>
          </p:cNvPr>
          <p:cNvCxnSpPr>
            <a:cxnSpLocks/>
          </p:cNvCxnSpPr>
          <p:nvPr/>
        </p:nvCxnSpPr>
        <p:spPr>
          <a:xfrm>
            <a:off x="3258537" y="2358250"/>
            <a:ext cx="1914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8" name="Graphic 407" descr="Marker">
            <a:extLst>
              <a:ext uri="{FF2B5EF4-FFF2-40B4-BE49-F238E27FC236}">
                <a16:creationId xmlns:a16="http://schemas.microsoft.com/office/drawing/2014/main" id="{381FFD65-5246-4A4B-9D50-FF902CB891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8470" y="1969246"/>
            <a:ext cx="197165" cy="197165"/>
          </a:xfrm>
          <a:prstGeom prst="rect">
            <a:avLst/>
          </a:prstGeom>
        </p:spPr>
      </p:pic>
      <p:pic>
        <p:nvPicPr>
          <p:cNvPr id="409" name="Graphic 408" descr="Marker">
            <a:extLst>
              <a:ext uri="{FF2B5EF4-FFF2-40B4-BE49-F238E27FC236}">
                <a16:creationId xmlns:a16="http://schemas.microsoft.com/office/drawing/2014/main" id="{736E64F9-20A9-4BB3-BB38-04F92DBCCD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5408" y="2121667"/>
            <a:ext cx="197165" cy="197165"/>
          </a:xfrm>
          <a:prstGeom prst="rect">
            <a:avLst/>
          </a:prstGeom>
        </p:spPr>
      </p:pic>
      <p:pic>
        <p:nvPicPr>
          <p:cNvPr id="410" name="Graphic 409" descr="Marker">
            <a:extLst>
              <a:ext uri="{FF2B5EF4-FFF2-40B4-BE49-F238E27FC236}">
                <a16:creationId xmlns:a16="http://schemas.microsoft.com/office/drawing/2014/main" id="{4A44F3B5-8E74-4E00-9408-25A1949046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7290" y="2097101"/>
            <a:ext cx="197165" cy="197165"/>
          </a:xfrm>
          <a:prstGeom prst="rect">
            <a:avLst/>
          </a:prstGeom>
        </p:spPr>
      </p:pic>
      <p:cxnSp>
        <p:nvCxnSpPr>
          <p:cNvPr id="411" name="Straight Connector 410">
            <a:extLst>
              <a:ext uri="{FF2B5EF4-FFF2-40B4-BE49-F238E27FC236}">
                <a16:creationId xmlns:a16="http://schemas.microsoft.com/office/drawing/2014/main" id="{ACFB44B9-5840-4EC4-B844-5FAE18ED3BB4}"/>
              </a:ext>
            </a:extLst>
          </p:cNvPr>
          <p:cNvCxnSpPr>
            <a:cxnSpLocks/>
          </p:cNvCxnSpPr>
          <p:nvPr/>
        </p:nvCxnSpPr>
        <p:spPr>
          <a:xfrm flipH="1">
            <a:off x="3031072" y="2269010"/>
            <a:ext cx="123608" cy="0"/>
          </a:xfrm>
          <a:prstGeom prst="line">
            <a:avLst/>
          </a:prstGeom>
        </p:spPr>
        <p:style>
          <a:lnRef idx="1">
            <a:schemeClr val="dk1"/>
          </a:lnRef>
          <a:fillRef idx="0">
            <a:schemeClr val="dk1"/>
          </a:fillRef>
          <a:effectRef idx="0">
            <a:schemeClr val="dk1"/>
          </a:effectRef>
          <a:fontRef idx="minor">
            <a:schemeClr val="tx1"/>
          </a:fontRef>
        </p:style>
      </p:cxnSp>
      <p:pic>
        <p:nvPicPr>
          <p:cNvPr id="412" name="Graphic 411" descr="Marker">
            <a:extLst>
              <a:ext uri="{FF2B5EF4-FFF2-40B4-BE49-F238E27FC236}">
                <a16:creationId xmlns:a16="http://schemas.microsoft.com/office/drawing/2014/main" id="{3CF4C9CB-C5C4-4CF2-9B15-2FBF404068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5346" y="2380454"/>
            <a:ext cx="197165" cy="197165"/>
          </a:xfrm>
          <a:prstGeom prst="rect">
            <a:avLst/>
          </a:prstGeom>
        </p:spPr>
      </p:pic>
      <p:pic>
        <p:nvPicPr>
          <p:cNvPr id="413" name="Graphic 412" descr="Marker">
            <a:extLst>
              <a:ext uri="{FF2B5EF4-FFF2-40B4-BE49-F238E27FC236}">
                <a16:creationId xmlns:a16="http://schemas.microsoft.com/office/drawing/2014/main" id="{70C14039-A951-492C-8475-62DC9CB3B2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6806" y="2527774"/>
            <a:ext cx="197165" cy="197165"/>
          </a:xfrm>
          <a:prstGeom prst="rect">
            <a:avLst/>
          </a:prstGeom>
        </p:spPr>
      </p:pic>
      <p:pic>
        <p:nvPicPr>
          <p:cNvPr id="414" name="Graphic 413" descr="Marker">
            <a:extLst>
              <a:ext uri="{FF2B5EF4-FFF2-40B4-BE49-F238E27FC236}">
                <a16:creationId xmlns:a16="http://schemas.microsoft.com/office/drawing/2014/main" id="{4ED5CACF-DA79-41B7-80C2-49AA7154E3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6866" y="2106134"/>
            <a:ext cx="197165" cy="197165"/>
          </a:xfrm>
          <a:prstGeom prst="rect">
            <a:avLst/>
          </a:prstGeom>
        </p:spPr>
      </p:pic>
      <p:pic>
        <p:nvPicPr>
          <p:cNvPr id="415" name="Graphic 414" descr="Marker">
            <a:extLst>
              <a:ext uri="{FF2B5EF4-FFF2-40B4-BE49-F238E27FC236}">
                <a16:creationId xmlns:a16="http://schemas.microsoft.com/office/drawing/2014/main" id="{791CDB32-F0B8-4BEC-83FC-5F4BA8DE22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2786" y="1984214"/>
            <a:ext cx="197165" cy="197165"/>
          </a:xfrm>
          <a:prstGeom prst="rect">
            <a:avLst/>
          </a:prstGeom>
        </p:spPr>
      </p:pic>
      <p:cxnSp>
        <p:nvCxnSpPr>
          <p:cNvPr id="416" name="Straight Connector 415">
            <a:extLst>
              <a:ext uri="{FF2B5EF4-FFF2-40B4-BE49-F238E27FC236}">
                <a16:creationId xmlns:a16="http://schemas.microsoft.com/office/drawing/2014/main" id="{651EA31C-AD5B-4203-AA7A-FA1ACAD389D8}"/>
              </a:ext>
            </a:extLst>
          </p:cNvPr>
          <p:cNvCxnSpPr/>
          <p:nvPr/>
        </p:nvCxnSpPr>
        <p:spPr>
          <a:xfrm flipH="1">
            <a:off x="4368475" y="1987901"/>
            <a:ext cx="256213" cy="0"/>
          </a:xfrm>
          <a:prstGeom prst="line">
            <a:avLst/>
          </a:prstGeom>
        </p:spPr>
        <p:style>
          <a:lnRef idx="1">
            <a:schemeClr val="dk1"/>
          </a:lnRef>
          <a:fillRef idx="0">
            <a:schemeClr val="dk1"/>
          </a:fillRef>
          <a:effectRef idx="0">
            <a:schemeClr val="dk1"/>
          </a:effectRef>
          <a:fontRef idx="minor">
            <a:schemeClr val="tx1"/>
          </a:fontRef>
        </p:style>
      </p:cxnSp>
      <p:pic>
        <p:nvPicPr>
          <p:cNvPr id="417" name="Graphic 416" descr="Marker">
            <a:extLst>
              <a:ext uri="{FF2B5EF4-FFF2-40B4-BE49-F238E27FC236}">
                <a16:creationId xmlns:a16="http://schemas.microsoft.com/office/drawing/2014/main" id="{820EE338-D7D4-4FA0-8FA8-6CE037B7D8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3226" y="1806414"/>
            <a:ext cx="197165" cy="197165"/>
          </a:xfrm>
          <a:prstGeom prst="rect">
            <a:avLst/>
          </a:prstGeom>
        </p:spPr>
      </p:pic>
      <p:pic>
        <p:nvPicPr>
          <p:cNvPr id="418" name="Graphic 417" descr="Marker">
            <a:extLst>
              <a:ext uri="{FF2B5EF4-FFF2-40B4-BE49-F238E27FC236}">
                <a16:creationId xmlns:a16="http://schemas.microsoft.com/office/drawing/2014/main" id="{1EF3333C-101F-423E-955E-79A36D8BCA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3726" y="1811494"/>
            <a:ext cx="197165" cy="197165"/>
          </a:xfrm>
          <a:prstGeom prst="rect">
            <a:avLst/>
          </a:prstGeom>
        </p:spPr>
      </p:pic>
      <p:pic>
        <p:nvPicPr>
          <p:cNvPr id="419" name="Graphic 418" descr="Marker">
            <a:extLst>
              <a:ext uri="{FF2B5EF4-FFF2-40B4-BE49-F238E27FC236}">
                <a16:creationId xmlns:a16="http://schemas.microsoft.com/office/drawing/2014/main" id="{216B9BEC-842C-4B4C-9D66-B475BC8D34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8066" y="1664174"/>
            <a:ext cx="197165" cy="197165"/>
          </a:xfrm>
          <a:prstGeom prst="rect">
            <a:avLst/>
          </a:prstGeom>
        </p:spPr>
      </p:pic>
      <p:pic>
        <p:nvPicPr>
          <p:cNvPr id="420" name="Graphic 419" descr="Marker">
            <a:extLst>
              <a:ext uri="{FF2B5EF4-FFF2-40B4-BE49-F238E27FC236}">
                <a16:creationId xmlns:a16="http://schemas.microsoft.com/office/drawing/2014/main" id="{D3A45FFE-5B13-4F88-B279-449BA0580C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3016" y="2212814"/>
            <a:ext cx="197165" cy="197165"/>
          </a:xfrm>
          <a:prstGeom prst="rect">
            <a:avLst/>
          </a:prstGeom>
        </p:spPr>
      </p:pic>
      <p:pic>
        <p:nvPicPr>
          <p:cNvPr id="421" name="Graphic 420" descr="Marker">
            <a:extLst>
              <a:ext uri="{FF2B5EF4-FFF2-40B4-BE49-F238E27FC236}">
                <a16:creationId xmlns:a16="http://schemas.microsoft.com/office/drawing/2014/main" id="{B3BB6344-5201-49B1-A8C6-53957F4A91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6573" y="2325171"/>
            <a:ext cx="197165" cy="197165"/>
          </a:xfrm>
          <a:prstGeom prst="rect">
            <a:avLst/>
          </a:prstGeom>
        </p:spPr>
      </p:pic>
      <p:pic>
        <p:nvPicPr>
          <p:cNvPr id="422" name="Graphic 421" descr="Marker">
            <a:extLst>
              <a:ext uri="{FF2B5EF4-FFF2-40B4-BE49-F238E27FC236}">
                <a16:creationId xmlns:a16="http://schemas.microsoft.com/office/drawing/2014/main" id="{25527984-53DC-4088-9E93-A4A7CB4712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5792" y="2578516"/>
            <a:ext cx="197165" cy="197165"/>
          </a:xfrm>
          <a:prstGeom prst="rect">
            <a:avLst/>
          </a:prstGeom>
        </p:spPr>
      </p:pic>
      <p:pic>
        <p:nvPicPr>
          <p:cNvPr id="423" name="Graphic 422" descr="Marker">
            <a:extLst>
              <a:ext uri="{FF2B5EF4-FFF2-40B4-BE49-F238E27FC236}">
                <a16:creationId xmlns:a16="http://schemas.microsoft.com/office/drawing/2014/main" id="{FF127E74-F846-4B1F-A9D3-F7A34D00B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4852" y="2591216"/>
            <a:ext cx="197165" cy="197165"/>
          </a:xfrm>
          <a:prstGeom prst="rect">
            <a:avLst/>
          </a:prstGeom>
        </p:spPr>
      </p:pic>
      <p:pic>
        <p:nvPicPr>
          <p:cNvPr id="424" name="Graphic 423" descr="Marker">
            <a:extLst>
              <a:ext uri="{FF2B5EF4-FFF2-40B4-BE49-F238E27FC236}">
                <a16:creationId xmlns:a16="http://schemas.microsoft.com/office/drawing/2014/main" id="{C8C2883E-6534-464C-9E13-3A44FD3076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6627" y="2753838"/>
            <a:ext cx="197165" cy="197165"/>
          </a:xfrm>
          <a:prstGeom prst="rect">
            <a:avLst/>
          </a:prstGeom>
        </p:spPr>
      </p:pic>
      <p:pic>
        <p:nvPicPr>
          <p:cNvPr id="425" name="Graphic 424" descr="Marker">
            <a:extLst>
              <a:ext uri="{FF2B5EF4-FFF2-40B4-BE49-F238E27FC236}">
                <a16:creationId xmlns:a16="http://schemas.microsoft.com/office/drawing/2014/main" id="{AEA1917A-4FE3-4DF0-B670-F716038253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7512" y="3066196"/>
            <a:ext cx="197165" cy="197165"/>
          </a:xfrm>
          <a:prstGeom prst="rect">
            <a:avLst/>
          </a:prstGeom>
        </p:spPr>
      </p:pic>
      <p:pic>
        <p:nvPicPr>
          <p:cNvPr id="426" name="Graphic 425" descr="Marker">
            <a:extLst>
              <a:ext uri="{FF2B5EF4-FFF2-40B4-BE49-F238E27FC236}">
                <a16:creationId xmlns:a16="http://schemas.microsoft.com/office/drawing/2014/main" id="{0206A1EF-4068-4DFC-9B6A-7CEDC38434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72" y="3528476"/>
            <a:ext cx="197165" cy="197165"/>
          </a:xfrm>
          <a:prstGeom prst="rect">
            <a:avLst/>
          </a:prstGeom>
        </p:spPr>
      </p:pic>
      <p:pic>
        <p:nvPicPr>
          <p:cNvPr id="427" name="Graphic 426" descr="Marker">
            <a:extLst>
              <a:ext uri="{FF2B5EF4-FFF2-40B4-BE49-F238E27FC236}">
                <a16:creationId xmlns:a16="http://schemas.microsoft.com/office/drawing/2014/main" id="{6F97880B-C8F5-4EF8-9694-6E76E718CF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8590" y="2183461"/>
            <a:ext cx="197165" cy="197165"/>
          </a:xfrm>
          <a:prstGeom prst="rect">
            <a:avLst/>
          </a:prstGeom>
        </p:spPr>
      </p:pic>
      <p:sp>
        <p:nvSpPr>
          <p:cNvPr id="428" name="Rectangle 427">
            <a:extLst>
              <a:ext uri="{FF2B5EF4-FFF2-40B4-BE49-F238E27FC236}">
                <a16:creationId xmlns:a16="http://schemas.microsoft.com/office/drawing/2014/main" id="{FF8686C2-F4AB-4BC0-8A58-C599639DB81B}"/>
              </a:ext>
            </a:extLst>
          </p:cNvPr>
          <p:cNvSpPr>
            <a:spLocks/>
          </p:cNvSpPr>
          <p:nvPr/>
        </p:nvSpPr>
        <p:spPr>
          <a:xfrm>
            <a:off x="2267629" y="3088368"/>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29" name="Rectangle 428">
            <a:extLst>
              <a:ext uri="{FF2B5EF4-FFF2-40B4-BE49-F238E27FC236}">
                <a16:creationId xmlns:a16="http://schemas.microsoft.com/office/drawing/2014/main" id="{5A426067-796D-415A-BE4D-310D02531B89}"/>
              </a:ext>
            </a:extLst>
          </p:cNvPr>
          <p:cNvSpPr>
            <a:spLocks/>
          </p:cNvSpPr>
          <p:nvPr/>
        </p:nvSpPr>
        <p:spPr>
          <a:xfrm>
            <a:off x="2158444" y="3088368"/>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0" name="Rectangle 429">
            <a:extLst>
              <a:ext uri="{FF2B5EF4-FFF2-40B4-BE49-F238E27FC236}">
                <a16:creationId xmlns:a16="http://schemas.microsoft.com/office/drawing/2014/main" id="{61052D51-ED30-45F0-91D2-96D7F7923D6F}"/>
              </a:ext>
            </a:extLst>
          </p:cNvPr>
          <p:cNvSpPr>
            <a:spLocks/>
          </p:cNvSpPr>
          <p:nvPr/>
        </p:nvSpPr>
        <p:spPr>
          <a:xfrm>
            <a:off x="2267629" y="3192508"/>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1" name="Rectangle 430">
            <a:extLst>
              <a:ext uri="{FF2B5EF4-FFF2-40B4-BE49-F238E27FC236}">
                <a16:creationId xmlns:a16="http://schemas.microsoft.com/office/drawing/2014/main" id="{4C45B1B2-C400-4E5F-A776-9D60C3D54D49}"/>
              </a:ext>
            </a:extLst>
          </p:cNvPr>
          <p:cNvSpPr>
            <a:spLocks/>
          </p:cNvSpPr>
          <p:nvPr/>
        </p:nvSpPr>
        <p:spPr>
          <a:xfrm>
            <a:off x="2158444" y="3192508"/>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2" name="Rectangle 431">
            <a:extLst>
              <a:ext uri="{FF2B5EF4-FFF2-40B4-BE49-F238E27FC236}">
                <a16:creationId xmlns:a16="http://schemas.microsoft.com/office/drawing/2014/main" id="{9836FA67-44EB-4419-A4CE-957114870194}"/>
              </a:ext>
            </a:extLst>
          </p:cNvPr>
          <p:cNvSpPr>
            <a:spLocks/>
          </p:cNvSpPr>
          <p:nvPr/>
        </p:nvSpPr>
        <p:spPr>
          <a:xfrm>
            <a:off x="6503655" y="1615934"/>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3" name="Rectangle 432">
            <a:extLst>
              <a:ext uri="{FF2B5EF4-FFF2-40B4-BE49-F238E27FC236}">
                <a16:creationId xmlns:a16="http://schemas.microsoft.com/office/drawing/2014/main" id="{FF794F05-8F45-4AC3-A3A1-2320C329EC2C}"/>
              </a:ext>
            </a:extLst>
          </p:cNvPr>
          <p:cNvSpPr>
            <a:spLocks/>
          </p:cNvSpPr>
          <p:nvPr/>
        </p:nvSpPr>
        <p:spPr>
          <a:xfrm>
            <a:off x="6622724" y="1616454"/>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434" name="Group 433">
            <a:extLst>
              <a:ext uri="{FF2B5EF4-FFF2-40B4-BE49-F238E27FC236}">
                <a16:creationId xmlns:a16="http://schemas.microsoft.com/office/drawing/2014/main" id="{229487BE-85BD-4122-AB1D-AEAAC5514CDB}"/>
              </a:ext>
            </a:extLst>
          </p:cNvPr>
          <p:cNvGrpSpPr/>
          <p:nvPr/>
        </p:nvGrpSpPr>
        <p:grpSpPr>
          <a:xfrm>
            <a:off x="4868098" y="980379"/>
            <a:ext cx="920424" cy="523220"/>
            <a:chOff x="4876600" y="1160781"/>
            <a:chExt cx="920424" cy="523220"/>
          </a:xfrm>
        </p:grpSpPr>
        <p:sp>
          <p:nvSpPr>
            <p:cNvPr id="435" name="TextBox 434">
              <a:extLst>
                <a:ext uri="{FF2B5EF4-FFF2-40B4-BE49-F238E27FC236}">
                  <a16:creationId xmlns:a16="http://schemas.microsoft.com/office/drawing/2014/main" id="{E8D31E83-1416-4F64-A4EF-395009FCBAA1}"/>
                </a:ext>
              </a:extLst>
            </p:cNvPr>
            <p:cNvSpPr txBox="1"/>
            <p:nvPr/>
          </p:nvSpPr>
          <p:spPr>
            <a:xfrm>
              <a:off x="5023676" y="1160781"/>
              <a:ext cx="773348" cy="523220"/>
            </a:xfrm>
            <a:prstGeom prst="rect">
              <a:avLst/>
            </a:prstGeom>
            <a:noFill/>
          </p:spPr>
          <p:txBody>
            <a:bodyPr wrap="square" rtlCol="0">
              <a:spAutoFit/>
            </a:bodyPr>
            <a:lstStyle/>
            <a:p>
              <a:pPr defTabSz="914378">
                <a:defRPr/>
              </a:pPr>
              <a:r>
                <a:rPr lang="en-US" sz="700" b="1">
                  <a:solidFill>
                    <a:srgbClr val="000000"/>
                  </a:solidFill>
                </a:rPr>
                <a:t>Bremen</a:t>
              </a:r>
            </a:p>
            <a:p>
              <a:pPr defTabSz="914378">
                <a:defRPr/>
              </a:pPr>
              <a:r>
                <a:rPr lang="en-US" sz="700" b="1" err="1">
                  <a:solidFill>
                    <a:srgbClr val="000000"/>
                  </a:solidFill>
                </a:rPr>
                <a:t>Lampertheim</a:t>
              </a:r>
              <a:endParaRPr lang="en-US" sz="700" b="1">
                <a:solidFill>
                  <a:srgbClr val="000000"/>
                </a:solidFill>
              </a:endParaRPr>
            </a:p>
            <a:p>
              <a:pPr defTabSz="914378">
                <a:defRPr/>
              </a:pPr>
              <a:r>
                <a:rPr lang="en-US" sz="700" b="1">
                  <a:solidFill>
                    <a:srgbClr val="000000"/>
                  </a:solidFill>
                </a:rPr>
                <a:t>Essen </a:t>
              </a:r>
            </a:p>
            <a:p>
              <a:pPr defTabSz="914378">
                <a:defRPr/>
              </a:pPr>
              <a:r>
                <a:rPr lang="en-US" sz="700" b="1" err="1">
                  <a:solidFill>
                    <a:srgbClr val="000000"/>
                  </a:solidFill>
                </a:rPr>
                <a:t>Lauf</a:t>
              </a:r>
              <a:endParaRPr lang="en-US" sz="700" b="1">
                <a:solidFill>
                  <a:srgbClr val="000000"/>
                </a:solidFill>
              </a:endParaRPr>
            </a:p>
          </p:txBody>
        </p:sp>
        <p:sp>
          <p:nvSpPr>
            <p:cNvPr id="436" name="Rectangle 435">
              <a:extLst>
                <a:ext uri="{FF2B5EF4-FFF2-40B4-BE49-F238E27FC236}">
                  <a16:creationId xmlns:a16="http://schemas.microsoft.com/office/drawing/2014/main" id="{0AEDC66F-E7BA-4267-AF55-C05422F93976}"/>
                </a:ext>
              </a:extLst>
            </p:cNvPr>
            <p:cNvSpPr>
              <a:spLocks/>
            </p:cNvSpPr>
            <p:nvPr/>
          </p:nvSpPr>
          <p:spPr>
            <a:xfrm>
              <a:off x="4876600" y="1212816"/>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7" name="Rectangle 436">
              <a:extLst>
                <a:ext uri="{FF2B5EF4-FFF2-40B4-BE49-F238E27FC236}">
                  <a16:creationId xmlns:a16="http://schemas.microsoft.com/office/drawing/2014/main" id="{7DA504A8-1E11-4598-AE29-FF96B659C2C7}"/>
                </a:ext>
              </a:extLst>
            </p:cNvPr>
            <p:cNvSpPr>
              <a:spLocks/>
            </p:cNvSpPr>
            <p:nvPr/>
          </p:nvSpPr>
          <p:spPr>
            <a:xfrm>
              <a:off x="4982786" y="1214701"/>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cxnSp>
          <p:nvCxnSpPr>
            <p:cNvPr id="438" name="Straight Connector 437">
              <a:extLst>
                <a:ext uri="{FF2B5EF4-FFF2-40B4-BE49-F238E27FC236}">
                  <a16:creationId xmlns:a16="http://schemas.microsoft.com/office/drawing/2014/main" id="{69CFBD5B-0BB4-4616-B7A5-FF2E54CF3939}"/>
                </a:ext>
              </a:extLst>
            </p:cNvPr>
            <p:cNvCxnSpPr/>
            <p:nvPr/>
          </p:nvCxnSpPr>
          <p:spPr>
            <a:xfrm>
              <a:off x="5348411" y="1592857"/>
              <a:ext cx="4413" cy="8192"/>
            </a:xfrm>
            <a:prstGeom prst="line">
              <a:avLst/>
            </a:prstGeom>
          </p:spPr>
          <p:style>
            <a:lnRef idx="1">
              <a:schemeClr val="accent1"/>
            </a:lnRef>
            <a:fillRef idx="0">
              <a:schemeClr val="accent1"/>
            </a:fillRef>
            <a:effectRef idx="0">
              <a:schemeClr val="accent1"/>
            </a:effectRef>
            <a:fontRef idx="minor">
              <a:schemeClr val="tx1"/>
            </a:fontRef>
          </p:style>
        </p:cxnSp>
        <p:sp>
          <p:nvSpPr>
            <p:cNvPr id="439" name="Rectangle 438">
              <a:extLst>
                <a:ext uri="{FF2B5EF4-FFF2-40B4-BE49-F238E27FC236}">
                  <a16:creationId xmlns:a16="http://schemas.microsoft.com/office/drawing/2014/main" id="{1E7CE68A-F535-407C-BB78-7FA31DBBED6F}"/>
                </a:ext>
              </a:extLst>
            </p:cNvPr>
            <p:cNvSpPr>
              <a:spLocks/>
            </p:cNvSpPr>
            <p:nvPr/>
          </p:nvSpPr>
          <p:spPr>
            <a:xfrm>
              <a:off x="4982786" y="1532567"/>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0" name="Rectangle 439">
              <a:extLst>
                <a:ext uri="{FF2B5EF4-FFF2-40B4-BE49-F238E27FC236}">
                  <a16:creationId xmlns:a16="http://schemas.microsoft.com/office/drawing/2014/main" id="{3700BE1D-9D70-42BB-9E3B-C2E67880874B}"/>
                </a:ext>
              </a:extLst>
            </p:cNvPr>
            <p:cNvSpPr>
              <a:spLocks/>
            </p:cNvSpPr>
            <p:nvPr/>
          </p:nvSpPr>
          <p:spPr>
            <a:xfrm>
              <a:off x="4982786" y="1424773"/>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1" name="Rectangle 440">
              <a:extLst>
                <a:ext uri="{FF2B5EF4-FFF2-40B4-BE49-F238E27FC236}">
                  <a16:creationId xmlns:a16="http://schemas.microsoft.com/office/drawing/2014/main" id="{B1DE1136-0BDC-471E-BCD3-B74D622CEE5A}"/>
                </a:ext>
              </a:extLst>
            </p:cNvPr>
            <p:cNvSpPr>
              <a:spLocks/>
            </p:cNvSpPr>
            <p:nvPr/>
          </p:nvSpPr>
          <p:spPr>
            <a:xfrm>
              <a:off x="4876600" y="1318754"/>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2" name="Rectangle 441">
              <a:extLst>
                <a:ext uri="{FF2B5EF4-FFF2-40B4-BE49-F238E27FC236}">
                  <a16:creationId xmlns:a16="http://schemas.microsoft.com/office/drawing/2014/main" id="{1A4B4488-1BF6-4831-B08A-A221AFD4815B}"/>
                </a:ext>
              </a:extLst>
            </p:cNvPr>
            <p:cNvSpPr>
              <a:spLocks/>
            </p:cNvSpPr>
            <p:nvPr/>
          </p:nvSpPr>
          <p:spPr>
            <a:xfrm>
              <a:off x="4982786" y="1319274"/>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443" name="Rectangle 442">
            <a:extLst>
              <a:ext uri="{FF2B5EF4-FFF2-40B4-BE49-F238E27FC236}">
                <a16:creationId xmlns:a16="http://schemas.microsoft.com/office/drawing/2014/main" id="{B70FB8BC-700D-4BAA-8BF2-951537ED168F}"/>
              </a:ext>
            </a:extLst>
          </p:cNvPr>
          <p:cNvSpPr>
            <a:spLocks/>
          </p:cNvSpPr>
          <p:nvPr/>
        </p:nvSpPr>
        <p:spPr>
          <a:xfrm>
            <a:off x="6503655" y="1976614"/>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4" name="Rectangle 443">
            <a:extLst>
              <a:ext uri="{FF2B5EF4-FFF2-40B4-BE49-F238E27FC236}">
                <a16:creationId xmlns:a16="http://schemas.microsoft.com/office/drawing/2014/main" id="{B8F22FD0-4F85-4535-A216-1EF6ECA81695}"/>
              </a:ext>
            </a:extLst>
          </p:cNvPr>
          <p:cNvSpPr>
            <a:spLocks/>
          </p:cNvSpPr>
          <p:nvPr/>
        </p:nvSpPr>
        <p:spPr>
          <a:xfrm>
            <a:off x="6622724" y="1977134"/>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5" name="Rectangle 444">
            <a:extLst>
              <a:ext uri="{FF2B5EF4-FFF2-40B4-BE49-F238E27FC236}">
                <a16:creationId xmlns:a16="http://schemas.microsoft.com/office/drawing/2014/main" id="{E860B6CB-24EB-48A4-B18C-E1AE4616907E}"/>
              </a:ext>
            </a:extLst>
          </p:cNvPr>
          <p:cNvSpPr>
            <a:spLocks/>
          </p:cNvSpPr>
          <p:nvPr/>
        </p:nvSpPr>
        <p:spPr>
          <a:xfrm>
            <a:off x="5253975" y="2116314"/>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6" name="Rectangle 445">
            <a:extLst>
              <a:ext uri="{FF2B5EF4-FFF2-40B4-BE49-F238E27FC236}">
                <a16:creationId xmlns:a16="http://schemas.microsoft.com/office/drawing/2014/main" id="{50F67EF2-78B4-425F-B796-BE7E66E121DA}"/>
              </a:ext>
            </a:extLst>
          </p:cNvPr>
          <p:cNvSpPr>
            <a:spLocks/>
          </p:cNvSpPr>
          <p:nvPr/>
        </p:nvSpPr>
        <p:spPr>
          <a:xfrm>
            <a:off x="5373044" y="2116314"/>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7" name="Rectangle 446">
            <a:extLst>
              <a:ext uri="{FF2B5EF4-FFF2-40B4-BE49-F238E27FC236}">
                <a16:creationId xmlns:a16="http://schemas.microsoft.com/office/drawing/2014/main" id="{BD13C896-A56E-405E-ABBF-C3516E38C175}"/>
              </a:ext>
            </a:extLst>
          </p:cNvPr>
          <p:cNvSpPr>
            <a:spLocks/>
          </p:cNvSpPr>
          <p:nvPr/>
        </p:nvSpPr>
        <p:spPr>
          <a:xfrm>
            <a:off x="5623733" y="1802850"/>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8" name="Rectangle 447">
            <a:extLst>
              <a:ext uri="{FF2B5EF4-FFF2-40B4-BE49-F238E27FC236}">
                <a16:creationId xmlns:a16="http://schemas.microsoft.com/office/drawing/2014/main" id="{F4200C76-71F6-4067-82D5-2E2A08E8E237}"/>
              </a:ext>
            </a:extLst>
          </p:cNvPr>
          <p:cNvSpPr>
            <a:spLocks/>
          </p:cNvSpPr>
          <p:nvPr/>
        </p:nvSpPr>
        <p:spPr>
          <a:xfrm>
            <a:off x="5742802" y="1802850"/>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449" name="Group 448">
            <a:extLst>
              <a:ext uri="{FF2B5EF4-FFF2-40B4-BE49-F238E27FC236}">
                <a16:creationId xmlns:a16="http://schemas.microsoft.com/office/drawing/2014/main" id="{14109860-9BD5-4E48-A5EC-95D8BA8E4D4E}"/>
              </a:ext>
            </a:extLst>
          </p:cNvPr>
          <p:cNvGrpSpPr/>
          <p:nvPr/>
        </p:nvGrpSpPr>
        <p:grpSpPr>
          <a:xfrm>
            <a:off x="3830140" y="1857016"/>
            <a:ext cx="854504" cy="307777"/>
            <a:chOff x="4062530" y="1370719"/>
            <a:chExt cx="854504" cy="307777"/>
          </a:xfrm>
        </p:grpSpPr>
        <p:sp>
          <p:nvSpPr>
            <p:cNvPr id="450" name="TextBox 449">
              <a:extLst>
                <a:ext uri="{FF2B5EF4-FFF2-40B4-BE49-F238E27FC236}">
                  <a16:creationId xmlns:a16="http://schemas.microsoft.com/office/drawing/2014/main" id="{6AEA6393-5311-4AB2-901C-DE8B5C072BF0}"/>
                </a:ext>
              </a:extLst>
            </p:cNvPr>
            <p:cNvSpPr txBox="1"/>
            <p:nvPr/>
          </p:nvSpPr>
          <p:spPr>
            <a:xfrm>
              <a:off x="4195773" y="1370719"/>
              <a:ext cx="721261" cy="307777"/>
            </a:xfrm>
            <a:prstGeom prst="rect">
              <a:avLst/>
            </a:prstGeom>
            <a:noFill/>
          </p:spPr>
          <p:txBody>
            <a:bodyPr wrap="square" rtlCol="0">
              <a:spAutoFit/>
            </a:bodyPr>
            <a:lstStyle/>
            <a:p>
              <a:pPr defTabSz="914378">
                <a:defRPr/>
              </a:pPr>
              <a:r>
                <a:rPr lang="en-US" sz="700" b="1">
                  <a:solidFill>
                    <a:srgbClr val="000000"/>
                  </a:solidFill>
                </a:rPr>
                <a:t> </a:t>
              </a:r>
              <a:r>
                <a:rPr lang="en-US" sz="700" b="1" err="1">
                  <a:solidFill>
                    <a:srgbClr val="000000"/>
                  </a:solidFill>
                </a:rPr>
                <a:t>Chippenham</a:t>
              </a:r>
              <a:endParaRPr lang="en-US" sz="700" b="1">
                <a:solidFill>
                  <a:srgbClr val="000000"/>
                </a:solidFill>
              </a:endParaRPr>
            </a:p>
          </p:txBody>
        </p:sp>
        <p:sp>
          <p:nvSpPr>
            <p:cNvPr id="451" name="Rectangle 450">
              <a:extLst>
                <a:ext uri="{FF2B5EF4-FFF2-40B4-BE49-F238E27FC236}">
                  <a16:creationId xmlns:a16="http://schemas.microsoft.com/office/drawing/2014/main" id="{B3610561-E105-4ECC-982C-245BD9AA8CCE}"/>
                </a:ext>
              </a:extLst>
            </p:cNvPr>
            <p:cNvSpPr>
              <a:spLocks/>
            </p:cNvSpPr>
            <p:nvPr/>
          </p:nvSpPr>
          <p:spPr>
            <a:xfrm>
              <a:off x="4062530" y="1544814"/>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2" name="Rectangle 451">
              <a:extLst>
                <a:ext uri="{FF2B5EF4-FFF2-40B4-BE49-F238E27FC236}">
                  <a16:creationId xmlns:a16="http://schemas.microsoft.com/office/drawing/2014/main" id="{834D133C-9138-4613-8451-59C60AA79CE7}"/>
                </a:ext>
              </a:extLst>
            </p:cNvPr>
            <p:cNvSpPr>
              <a:spLocks/>
            </p:cNvSpPr>
            <p:nvPr/>
          </p:nvSpPr>
          <p:spPr>
            <a:xfrm>
              <a:off x="4180146" y="1544814"/>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453" name="Rectangle 452">
            <a:extLst>
              <a:ext uri="{FF2B5EF4-FFF2-40B4-BE49-F238E27FC236}">
                <a16:creationId xmlns:a16="http://schemas.microsoft.com/office/drawing/2014/main" id="{C32DAC32-05BE-4BCB-8A3B-0FD91AB1914C}"/>
              </a:ext>
            </a:extLst>
          </p:cNvPr>
          <p:cNvSpPr>
            <a:spLocks/>
          </p:cNvSpPr>
          <p:nvPr/>
        </p:nvSpPr>
        <p:spPr>
          <a:xfrm>
            <a:off x="3576864" y="2314589"/>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4" name="Rectangle 453">
            <a:extLst>
              <a:ext uri="{FF2B5EF4-FFF2-40B4-BE49-F238E27FC236}">
                <a16:creationId xmlns:a16="http://schemas.microsoft.com/office/drawing/2014/main" id="{DA35CC76-BC60-4043-B86C-502D3FCE8D00}"/>
              </a:ext>
            </a:extLst>
          </p:cNvPr>
          <p:cNvSpPr>
            <a:spLocks/>
          </p:cNvSpPr>
          <p:nvPr/>
        </p:nvSpPr>
        <p:spPr>
          <a:xfrm>
            <a:off x="3465259" y="2314589"/>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5" name="Rectangle 454">
            <a:extLst>
              <a:ext uri="{FF2B5EF4-FFF2-40B4-BE49-F238E27FC236}">
                <a16:creationId xmlns:a16="http://schemas.microsoft.com/office/drawing/2014/main" id="{43C93C97-2DE0-4E0F-B076-2311C19BB257}"/>
              </a:ext>
            </a:extLst>
          </p:cNvPr>
          <p:cNvSpPr>
            <a:spLocks/>
          </p:cNvSpPr>
          <p:nvPr/>
        </p:nvSpPr>
        <p:spPr>
          <a:xfrm>
            <a:off x="7532022" y="2161915"/>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6" name="Rectangle 455">
            <a:extLst>
              <a:ext uri="{FF2B5EF4-FFF2-40B4-BE49-F238E27FC236}">
                <a16:creationId xmlns:a16="http://schemas.microsoft.com/office/drawing/2014/main" id="{0AA58488-CE15-40BA-B13B-F6704DA1B907}"/>
              </a:ext>
            </a:extLst>
          </p:cNvPr>
          <p:cNvSpPr>
            <a:spLocks/>
          </p:cNvSpPr>
          <p:nvPr/>
        </p:nvSpPr>
        <p:spPr>
          <a:xfrm>
            <a:off x="7642695" y="2161915"/>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7" name="Rectangle 456">
            <a:extLst>
              <a:ext uri="{FF2B5EF4-FFF2-40B4-BE49-F238E27FC236}">
                <a16:creationId xmlns:a16="http://schemas.microsoft.com/office/drawing/2014/main" id="{70F3EE5B-5C18-4C95-8B83-F77E5FF72150}"/>
              </a:ext>
            </a:extLst>
          </p:cNvPr>
          <p:cNvSpPr>
            <a:spLocks/>
          </p:cNvSpPr>
          <p:nvPr/>
        </p:nvSpPr>
        <p:spPr>
          <a:xfrm>
            <a:off x="7143770" y="3138403"/>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8" name="Rectangle 457">
            <a:extLst>
              <a:ext uri="{FF2B5EF4-FFF2-40B4-BE49-F238E27FC236}">
                <a16:creationId xmlns:a16="http://schemas.microsoft.com/office/drawing/2014/main" id="{98E9734F-1334-409D-9D30-CEF26DCA9578}"/>
              </a:ext>
            </a:extLst>
          </p:cNvPr>
          <p:cNvSpPr>
            <a:spLocks/>
          </p:cNvSpPr>
          <p:nvPr/>
        </p:nvSpPr>
        <p:spPr>
          <a:xfrm>
            <a:off x="7254443" y="3138403"/>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9" name="Rectangle 458">
            <a:extLst>
              <a:ext uri="{FF2B5EF4-FFF2-40B4-BE49-F238E27FC236}">
                <a16:creationId xmlns:a16="http://schemas.microsoft.com/office/drawing/2014/main" id="{C404D2E9-1335-44CA-B8D2-B6B1E9A8D249}"/>
              </a:ext>
            </a:extLst>
          </p:cNvPr>
          <p:cNvSpPr>
            <a:spLocks/>
          </p:cNvSpPr>
          <p:nvPr/>
        </p:nvSpPr>
        <p:spPr>
          <a:xfrm>
            <a:off x="7034550" y="3024103"/>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60" name="Rectangle 459">
            <a:extLst>
              <a:ext uri="{FF2B5EF4-FFF2-40B4-BE49-F238E27FC236}">
                <a16:creationId xmlns:a16="http://schemas.microsoft.com/office/drawing/2014/main" id="{C87B8832-8445-4430-8BA0-F0A858418D03}"/>
              </a:ext>
            </a:extLst>
          </p:cNvPr>
          <p:cNvSpPr>
            <a:spLocks/>
          </p:cNvSpPr>
          <p:nvPr/>
        </p:nvSpPr>
        <p:spPr>
          <a:xfrm>
            <a:off x="7145223" y="3024103"/>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pic>
        <p:nvPicPr>
          <p:cNvPr id="461" name="Graphic 460" descr="Marker">
            <a:extLst>
              <a:ext uri="{FF2B5EF4-FFF2-40B4-BE49-F238E27FC236}">
                <a16:creationId xmlns:a16="http://schemas.microsoft.com/office/drawing/2014/main" id="{14E880DD-9828-4904-BF72-85B57D5583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6172" y="2366971"/>
            <a:ext cx="197165" cy="197165"/>
          </a:xfrm>
          <a:prstGeom prst="rect">
            <a:avLst/>
          </a:prstGeom>
        </p:spPr>
      </p:pic>
      <p:cxnSp>
        <p:nvCxnSpPr>
          <p:cNvPr id="462" name="Straight Connector 461">
            <a:extLst>
              <a:ext uri="{FF2B5EF4-FFF2-40B4-BE49-F238E27FC236}">
                <a16:creationId xmlns:a16="http://schemas.microsoft.com/office/drawing/2014/main" id="{E357E9DF-F3D6-4D8C-8423-B944EBB04427}"/>
              </a:ext>
            </a:extLst>
          </p:cNvPr>
          <p:cNvCxnSpPr>
            <a:cxnSpLocks/>
          </p:cNvCxnSpPr>
          <p:nvPr/>
        </p:nvCxnSpPr>
        <p:spPr>
          <a:xfrm>
            <a:off x="7005178" y="2498509"/>
            <a:ext cx="0" cy="114531"/>
          </a:xfrm>
          <a:prstGeom prst="line">
            <a:avLst/>
          </a:prstGeom>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10FE3C6B-08C2-40DC-912D-D5EC30E0CF26}"/>
              </a:ext>
            </a:extLst>
          </p:cNvPr>
          <p:cNvCxnSpPr>
            <a:cxnSpLocks/>
          </p:cNvCxnSpPr>
          <p:nvPr/>
        </p:nvCxnSpPr>
        <p:spPr>
          <a:xfrm flipH="1">
            <a:off x="7165270" y="2542234"/>
            <a:ext cx="432000" cy="0"/>
          </a:xfrm>
          <a:prstGeom prst="line">
            <a:avLst/>
          </a:prstGeom>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5A176467-B463-4F45-B57E-291B11663F73}"/>
              </a:ext>
            </a:extLst>
          </p:cNvPr>
          <p:cNvCxnSpPr>
            <a:cxnSpLocks/>
          </p:cNvCxnSpPr>
          <p:nvPr/>
        </p:nvCxnSpPr>
        <p:spPr>
          <a:xfrm>
            <a:off x="6575918" y="2651595"/>
            <a:ext cx="0" cy="111304"/>
          </a:xfrm>
          <a:prstGeom prst="line">
            <a:avLst/>
          </a:prstGeom>
        </p:spPr>
        <p:style>
          <a:lnRef idx="1">
            <a:schemeClr val="dk1"/>
          </a:lnRef>
          <a:fillRef idx="0">
            <a:schemeClr val="dk1"/>
          </a:fillRef>
          <a:effectRef idx="0">
            <a:schemeClr val="dk1"/>
          </a:effectRef>
          <a:fontRef idx="minor">
            <a:schemeClr val="tx1"/>
          </a:fontRef>
        </p:style>
      </p:cxnSp>
      <p:sp>
        <p:nvSpPr>
          <p:cNvPr id="465" name="TextBox 464">
            <a:extLst>
              <a:ext uri="{FF2B5EF4-FFF2-40B4-BE49-F238E27FC236}">
                <a16:creationId xmlns:a16="http://schemas.microsoft.com/office/drawing/2014/main" id="{E12ED535-6F89-4D02-ACDE-422CA2F60E40}"/>
              </a:ext>
            </a:extLst>
          </p:cNvPr>
          <p:cNvSpPr txBox="1"/>
          <p:nvPr/>
        </p:nvSpPr>
        <p:spPr>
          <a:xfrm>
            <a:off x="5837659" y="2938350"/>
            <a:ext cx="626039" cy="200055"/>
          </a:xfrm>
          <a:prstGeom prst="rect">
            <a:avLst/>
          </a:prstGeom>
          <a:noFill/>
        </p:spPr>
        <p:txBody>
          <a:bodyPr wrap="square" rtlCol="0">
            <a:spAutoFit/>
          </a:bodyPr>
          <a:lstStyle/>
          <a:p>
            <a:pPr defTabSz="914378">
              <a:defRPr/>
            </a:pPr>
            <a:r>
              <a:rPr lang="en-US" sz="700" b="1">
                <a:solidFill>
                  <a:srgbClr val="000000"/>
                </a:solidFill>
              </a:rPr>
              <a:t>New Delhi</a:t>
            </a:r>
          </a:p>
        </p:txBody>
      </p:sp>
      <p:cxnSp>
        <p:nvCxnSpPr>
          <p:cNvPr id="466" name="Straight Connector 465">
            <a:extLst>
              <a:ext uri="{FF2B5EF4-FFF2-40B4-BE49-F238E27FC236}">
                <a16:creationId xmlns:a16="http://schemas.microsoft.com/office/drawing/2014/main" id="{DB5E1E1E-EAB4-4E31-BF08-06495EDAD350}"/>
              </a:ext>
            </a:extLst>
          </p:cNvPr>
          <p:cNvCxnSpPr>
            <a:cxnSpLocks/>
          </p:cNvCxnSpPr>
          <p:nvPr/>
        </p:nvCxnSpPr>
        <p:spPr>
          <a:xfrm>
            <a:off x="6017753" y="2837759"/>
            <a:ext cx="196749" cy="0"/>
          </a:xfrm>
          <a:prstGeom prst="line">
            <a:avLst/>
          </a:prstGeom>
        </p:spPr>
        <p:style>
          <a:lnRef idx="1">
            <a:schemeClr val="dk1"/>
          </a:lnRef>
          <a:fillRef idx="0">
            <a:schemeClr val="dk1"/>
          </a:fillRef>
          <a:effectRef idx="0">
            <a:schemeClr val="dk1"/>
          </a:effectRef>
          <a:fontRef idx="minor">
            <a:schemeClr val="tx1"/>
          </a:fontRef>
        </p:style>
      </p:cxnSp>
      <p:pic>
        <p:nvPicPr>
          <p:cNvPr id="467" name="Graphic 466" descr="Marker">
            <a:extLst>
              <a:ext uri="{FF2B5EF4-FFF2-40B4-BE49-F238E27FC236}">
                <a16:creationId xmlns:a16="http://schemas.microsoft.com/office/drawing/2014/main" id="{A07EF889-9F92-4141-AFD5-32025E9798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7492" y="2657257"/>
            <a:ext cx="197165" cy="197165"/>
          </a:xfrm>
          <a:prstGeom prst="rect">
            <a:avLst/>
          </a:prstGeom>
        </p:spPr>
      </p:pic>
      <p:sp>
        <p:nvSpPr>
          <p:cNvPr id="468" name="Rectangle 467">
            <a:extLst>
              <a:ext uri="{FF2B5EF4-FFF2-40B4-BE49-F238E27FC236}">
                <a16:creationId xmlns:a16="http://schemas.microsoft.com/office/drawing/2014/main" id="{A6FE379F-DE24-4D01-B739-8C1DBAD1DDA7}"/>
              </a:ext>
            </a:extLst>
          </p:cNvPr>
          <p:cNvSpPr>
            <a:spLocks/>
          </p:cNvSpPr>
          <p:nvPr/>
        </p:nvSpPr>
        <p:spPr>
          <a:xfrm>
            <a:off x="5811191" y="2990335"/>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cxnSp>
        <p:nvCxnSpPr>
          <p:cNvPr id="469" name="Straight Connector 468">
            <a:extLst>
              <a:ext uri="{FF2B5EF4-FFF2-40B4-BE49-F238E27FC236}">
                <a16:creationId xmlns:a16="http://schemas.microsoft.com/office/drawing/2014/main" id="{A4128820-EFD0-41AC-9C17-76DE2BFA81EC}"/>
              </a:ext>
            </a:extLst>
          </p:cNvPr>
          <p:cNvCxnSpPr>
            <a:cxnSpLocks/>
          </p:cNvCxnSpPr>
          <p:nvPr/>
        </p:nvCxnSpPr>
        <p:spPr>
          <a:xfrm>
            <a:off x="6017753" y="2837760"/>
            <a:ext cx="0" cy="165170"/>
          </a:xfrm>
          <a:prstGeom prst="line">
            <a:avLst/>
          </a:prstGeom>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B73D3BC8-DC11-4189-B329-501557DAFC15}"/>
              </a:ext>
            </a:extLst>
          </p:cNvPr>
          <p:cNvCxnSpPr>
            <a:cxnSpLocks/>
          </p:cNvCxnSpPr>
          <p:nvPr/>
        </p:nvCxnSpPr>
        <p:spPr>
          <a:xfrm>
            <a:off x="7591672" y="2360785"/>
            <a:ext cx="0" cy="180000"/>
          </a:xfrm>
          <a:prstGeom prst="line">
            <a:avLst/>
          </a:prstGeom>
        </p:spPr>
        <p:style>
          <a:lnRef idx="1">
            <a:schemeClr val="dk1"/>
          </a:lnRef>
          <a:fillRef idx="0">
            <a:schemeClr val="dk1"/>
          </a:fillRef>
          <a:effectRef idx="0">
            <a:schemeClr val="dk1"/>
          </a:effectRef>
          <a:fontRef idx="minor">
            <a:schemeClr val="tx1"/>
          </a:fontRef>
        </p:style>
      </p:cxnSp>
      <p:pic>
        <p:nvPicPr>
          <p:cNvPr id="471" name="Graphic 470" descr="Marker">
            <a:extLst>
              <a:ext uri="{FF2B5EF4-FFF2-40B4-BE49-F238E27FC236}">
                <a16:creationId xmlns:a16="http://schemas.microsoft.com/office/drawing/2014/main" id="{A01150C8-8A97-4A99-8E99-49F75488BF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8188" y="2403717"/>
            <a:ext cx="197165" cy="197165"/>
          </a:xfrm>
          <a:prstGeom prst="rect">
            <a:avLst/>
          </a:prstGeom>
        </p:spPr>
      </p:pic>
      <p:cxnSp>
        <p:nvCxnSpPr>
          <p:cNvPr id="472" name="Straight Connector 471">
            <a:extLst>
              <a:ext uri="{FF2B5EF4-FFF2-40B4-BE49-F238E27FC236}">
                <a16:creationId xmlns:a16="http://schemas.microsoft.com/office/drawing/2014/main" id="{90702DB1-708F-45AE-BB0B-24C22CFC3773}"/>
              </a:ext>
            </a:extLst>
          </p:cNvPr>
          <p:cNvCxnSpPr/>
          <p:nvPr/>
        </p:nvCxnSpPr>
        <p:spPr>
          <a:xfrm>
            <a:off x="2884749" y="2569792"/>
            <a:ext cx="0" cy="90000"/>
          </a:xfrm>
          <a:prstGeom prst="line">
            <a:avLst/>
          </a:prstGeom>
        </p:spPr>
        <p:style>
          <a:lnRef idx="1">
            <a:schemeClr val="dk1"/>
          </a:lnRef>
          <a:fillRef idx="0">
            <a:schemeClr val="dk1"/>
          </a:fillRef>
          <a:effectRef idx="0">
            <a:schemeClr val="dk1"/>
          </a:effectRef>
          <a:fontRef idx="minor">
            <a:schemeClr val="tx1"/>
          </a:fontRef>
        </p:style>
      </p:cxnSp>
      <p:sp>
        <p:nvSpPr>
          <p:cNvPr id="473" name="Rectangle 472">
            <a:extLst>
              <a:ext uri="{FF2B5EF4-FFF2-40B4-BE49-F238E27FC236}">
                <a16:creationId xmlns:a16="http://schemas.microsoft.com/office/drawing/2014/main" id="{193CC09E-F954-4902-9085-7277A34DCB8A}"/>
              </a:ext>
            </a:extLst>
          </p:cNvPr>
          <p:cNvSpPr>
            <a:spLocks/>
          </p:cNvSpPr>
          <p:nvPr/>
        </p:nvSpPr>
        <p:spPr>
          <a:xfrm>
            <a:off x="2846825" y="2671778"/>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74" name="TextBox 473">
            <a:extLst>
              <a:ext uri="{FF2B5EF4-FFF2-40B4-BE49-F238E27FC236}">
                <a16:creationId xmlns:a16="http://schemas.microsoft.com/office/drawing/2014/main" id="{D5F8D135-4F8D-450D-B95F-C251855B78B7}"/>
              </a:ext>
            </a:extLst>
          </p:cNvPr>
          <p:cNvSpPr txBox="1"/>
          <p:nvPr/>
        </p:nvSpPr>
        <p:spPr>
          <a:xfrm>
            <a:off x="2880771" y="2617286"/>
            <a:ext cx="755854" cy="200055"/>
          </a:xfrm>
          <a:prstGeom prst="rect">
            <a:avLst/>
          </a:prstGeom>
          <a:noFill/>
        </p:spPr>
        <p:txBody>
          <a:bodyPr wrap="square" rtlCol="0">
            <a:spAutoFit/>
          </a:bodyPr>
          <a:lstStyle/>
          <a:p>
            <a:pPr defTabSz="914378">
              <a:spcAft>
                <a:spcPts val="100"/>
              </a:spcAft>
              <a:defRPr/>
            </a:pPr>
            <a:r>
              <a:rPr lang="en-US" sz="700" b="1">
                <a:solidFill>
                  <a:srgbClr val="000000"/>
                </a:solidFill>
              </a:rPr>
              <a:t>Round Rock</a:t>
            </a:r>
          </a:p>
        </p:txBody>
      </p:sp>
      <p:cxnSp>
        <p:nvCxnSpPr>
          <p:cNvPr id="475" name="Straight Connector 474">
            <a:extLst>
              <a:ext uri="{FF2B5EF4-FFF2-40B4-BE49-F238E27FC236}">
                <a16:creationId xmlns:a16="http://schemas.microsoft.com/office/drawing/2014/main" id="{27889D0A-34C4-4C77-8063-15E4781764CB}"/>
              </a:ext>
            </a:extLst>
          </p:cNvPr>
          <p:cNvCxnSpPr>
            <a:cxnSpLocks/>
          </p:cNvCxnSpPr>
          <p:nvPr/>
        </p:nvCxnSpPr>
        <p:spPr>
          <a:xfrm>
            <a:off x="4370806" y="1984214"/>
            <a:ext cx="0" cy="5354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476" name="Graphic 475" descr="Marker">
            <a:extLst>
              <a:ext uri="{FF2B5EF4-FFF2-40B4-BE49-F238E27FC236}">
                <a16:creationId xmlns:a16="http://schemas.microsoft.com/office/drawing/2014/main" id="{20AD10EE-9AF7-4A45-9266-958E3491C8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2786" y="1823237"/>
            <a:ext cx="197165" cy="197165"/>
          </a:xfrm>
          <a:prstGeom prst="rect">
            <a:avLst/>
          </a:prstGeom>
        </p:spPr>
      </p:pic>
      <p:cxnSp>
        <p:nvCxnSpPr>
          <p:cNvPr id="477" name="Straight Connector 476">
            <a:extLst>
              <a:ext uri="{FF2B5EF4-FFF2-40B4-BE49-F238E27FC236}">
                <a16:creationId xmlns:a16="http://schemas.microsoft.com/office/drawing/2014/main" id="{C25FB6F9-B523-45A0-8E1F-73D197F37E46}"/>
              </a:ext>
            </a:extLst>
          </p:cNvPr>
          <p:cNvCxnSpPr>
            <a:cxnSpLocks/>
          </p:cNvCxnSpPr>
          <p:nvPr/>
        </p:nvCxnSpPr>
        <p:spPr>
          <a:xfrm>
            <a:off x="4713726" y="1984213"/>
            <a:ext cx="93557" cy="0"/>
          </a:xfrm>
          <a:prstGeom prst="line">
            <a:avLst/>
          </a:prstGeom>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DF70218B-FB05-4B75-AEB9-FD50135E4155}"/>
              </a:ext>
            </a:extLst>
          </p:cNvPr>
          <p:cNvCxnSpPr>
            <a:cxnSpLocks/>
          </p:cNvCxnSpPr>
          <p:nvPr/>
        </p:nvCxnSpPr>
        <p:spPr>
          <a:xfrm>
            <a:off x="4713026" y="1615934"/>
            <a:ext cx="0" cy="3718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AE508C7F-EF35-4C19-810D-CA9D5578018A}"/>
              </a:ext>
            </a:extLst>
          </p:cNvPr>
          <p:cNvSpPr>
            <a:spLocks/>
          </p:cNvSpPr>
          <p:nvPr/>
        </p:nvSpPr>
        <p:spPr>
          <a:xfrm>
            <a:off x="2955057" y="1228921"/>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2" name="Rectangle 171">
            <a:extLst>
              <a:ext uri="{FF2B5EF4-FFF2-40B4-BE49-F238E27FC236}">
                <a16:creationId xmlns:a16="http://schemas.microsoft.com/office/drawing/2014/main" id="{AE4A6130-0D1C-472F-9457-D554F0FAB8FE}"/>
              </a:ext>
            </a:extLst>
          </p:cNvPr>
          <p:cNvSpPr>
            <a:spLocks/>
          </p:cNvSpPr>
          <p:nvPr/>
        </p:nvSpPr>
        <p:spPr>
          <a:xfrm>
            <a:off x="2955057" y="1335362"/>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3" name="Rectangle 172">
            <a:extLst>
              <a:ext uri="{FF2B5EF4-FFF2-40B4-BE49-F238E27FC236}">
                <a16:creationId xmlns:a16="http://schemas.microsoft.com/office/drawing/2014/main" id="{FF05012F-7C0D-479A-83BB-BC2EC0186882}"/>
              </a:ext>
            </a:extLst>
          </p:cNvPr>
          <p:cNvSpPr>
            <a:spLocks/>
          </p:cNvSpPr>
          <p:nvPr/>
        </p:nvSpPr>
        <p:spPr>
          <a:xfrm>
            <a:off x="2843439" y="1439080"/>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4" name="Rectangle 173">
            <a:extLst>
              <a:ext uri="{FF2B5EF4-FFF2-40B4-BE49-F238E27FC236}">
                <a16:creationId xmlns:a16="http://schemas.microsoft.com/office/drawing/2014/main" id="{6CD6F20C-ECDD-4F26-B28C-9FC08081BC83}"/>
              </a:ext>
            </a:extLst>
          </p:cNvPr>
          <p:cNvSpPr>
            <a:spLocks/>
          </p:cNvSpPr>
          <p:nvPr/>
        </p:nvSpPr>
        <p:spPr>
          <a:xfrm>
            <a:off x="2955230" y="1440753"/>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5" name="Rectangle 174">
            <a:extLst>
              <a:ext uri="{FF2B5EF4-FFF2-40B4-BE49-F238E27FC236}">
                <a16:creationId xmlns:a16="http://schemas.microsoft.com/office/drawing/2014/main" id="{1414AC8D-AC92-4D91-BEC9-0C3200AD29C6}"/>
              </a:ext>
            </a:extLst>
          </p:cNvPr>
          <p:cNvSpPr>
            <a:spLocks/>
          </p:cNvSpPr>
          <p:nvPr/>
        </p:nvSpPr>
        <p:spPr>
          <a:xfrm>
            <a:off x="2726762" y="1439080"/>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6" name="Rectangle 175">
            <a:extLst>
              <a:ext uri="{FF2B5EF4-FFF2-40B4-BE49-F238E27FC236}">
                <a16:creationId xmlns:a16="http://schemas.microsoft.com/office/drawing/2014/main" id="{257A8669-4F82-42B3-ABD9-99D66A8DEE51}"/>
              </a:ext>
            </a:extLst>
          </p:cNvPr>
          <p:cNvSpPr>
            <a:spLocks/>
          </p:cNvSpPr>
          <p:nvPr/>
        </p:nvSpPr>
        <p:spPr>
          <a:xfrm>
            <a:off x="2158444" y="2983117"/>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7" name="Rectangle 176">
            <a:extLst>
              <a:ext uri="{FF2B5EF4-FFF2-40B4-BE49-F238E27FC236}">
                <a16:creationId xmlns:a16="http://schemas.microsoft.com/office/drawing/2014/main" id="{48621395-ECB8-4B82-A891-5BC5E54E9584}"/>
              </a:ext>
            </a:extLst>
          </p:cNvPr>
          <p:cNvSpPr>
            <a:spLocks/>
          </p:cNvSpPr>
          <p:nvPr/>
        </p:nvSpPr>
        <p:spPr>
          <a:xfrm>
            <a:off x="6382212" y="1731796"/>
            <a:ext cx="91440" cy="91440"/>
          </a:xfrm>
          <a:prstGeom prst="rect">
            <a:avLst/>
          </a:prstGeom>
          <a:solidFill>
            <a:srgbClr val="007E3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78" name="Rectangle 177">
            <a:extLst>
              <a:ext uri="{FF2B5EF4-FFF2-40B4-BE49-F238E27FC236}">
                <a16:creationId xmlns:a16="http://schemas.microsoft.com/office/drawing/2014/main" id="{5CBDFED0-0249-4712-902B-74011233C621}"/>
              </a:ext>
            </a:extLst>
          </p:cNvPr>
          <p:cNvSpPr>
            <a:spLocks/>
          </p:cNvSpPr>
          <p:nvPr/>
        </p:nvSpPr>
        <p:spPr>
          <a:xfrm>
            <a:off x="6503655" y="1731796"/>
            <a:ext cx="91440" cy="91440"/>
          </a:xfrm>
          <a:prstGeom prst="rect">
            <a:avLst/>
          </a:prstGeom>
          <a:solidFill>
            <a:srgbClr val="78BE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181" name="Rectangle 180">
            <a:extLst>
              <a:ext uri="{FF2B5EF4-FFF2-40B4-BE49-F238E27FC236}">
                <a16:creationId xmlns:a16="http://schemas.microsoft.com/office/drawing/2014/main" id="{3BDF204A-694D-4A84-9694-8C8F9BFE9C22}"/>
              </a:ext>
            </a:extLst>
          </p:cNvPr>
          <p:cNvSpPr>
            <a:spLocks/>
          </p:cNvSpPr>
          <p:nvPr/>
        </p:nvSpPr>
        <p:spPr>
          <a:xfrm>
            <a:off x="6109265" y="2436300"/>
            <a:ext cx="91440" cy="91440"/>
          </a:xfrm>
          <a:prstGeom prst="rect">
            <a:avLst/>
          </a:prstGeom>
          <a:solidFill>
            <a:srgbClr val="42469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Tree>
    <p:extLst>
      <p:ext uri="{BB962C8B-B14F-4D97-AF65-F5344CB8AC3E}">
        <p14:creationId xmlns:p14="http://schemas.microsoft.com/office/powerpoint/2010/main" val="289990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194161-EE0D-44BF-BE30-A1B9E93CB2DD}"/>
              </a:ext>
            </a:extLst>
          </p:cNvPr>
          <p:cNvSpPr>
            <a:spLocks noGrp="1"/>
          </p:cNvSpPr>
          <p:nvPr>
            <p:ph type="title"/>
          </p:nvPr>
        </p:nvSpPr>
        <p:spPr>
          <a:xfrm>
            <a:off x="457200" y="59870"/>
            <a:ext cx="8229600" cy="739040"/>
          </a:xfrm>
        </p:spPr>
        <p:txBody>
          <a:bodyPr/>
          <a:lstStyle/>
          <a:p>
            <a:r>
              <a:rPr lang="en-US"/>
              <a:t>Partner for tomorrow’s electronic systems</a:t>
            </a:r>
          </a:p>
        </p:txBody>
      </p:sp>
      <p:grpSp>
        <p:nvGrpSpPr>
          <p:cNvPr id="6" name="Group 5">
            <a:extLst>
              <a:ext uri="{FF2B5EF4-FFF2-40B4-BE49-F238E27FC236}">
                <a16:creationId xmlns:a16="http://schemas.microsoft.com/office/drawing/2014/main" id="{B39F6D9F-2C6C-40E1-AB3F-3CA1B3C8CAE4}"/>
              </a:ext>
            </a:extLst>
          </p:cNvPr>
          <p:cNvGrpSpPr/>
          <p:nvPr/>
        </p:nvGrpSpPr>
        <p:grpSpPr>
          <a:xfrm>
            <a:off x="550803" y="864724"/>
            <a:ext cx="2652278" cy="1097023"/>
            <a:chOff x="521078" y="783375"/>
            <a:chExt cx="2720694" cy="1178372"/>
          </a:xfrm>
        </p:grpSpPr>
        <p:sp>
          <p:nvSpPr>
            <p:cNvPr id="59" name="Rectangle: Rounded Corners 58">
              <a:extLst>
                <a:ext uri="{FF2B5EF4-FFF2-40B4-BE49-F238E27FC236}">
                  <a16:creationId xmlns:a16="http://schemas.microsoft.com/office/drawing/2014/main" id="{42B8DA43-0F94-4387-8668-F8C32CD89CE2}"/>
                </a:ext>
              </a:extLst>
            </p:cNvPr>
            <p:cNvSpPr/>
            <p:nvPr/>
          </p:nvSpPr>
          <p:spPr>
            <a:xfrm>
              <a:off x="523031" y="785931"/>
              <a:ext cx="2711236" cy="1175816"/>
            </a:xfrm>
            <a:prstGeom prst="roundRect">
              <a:avLst/>
            </a:prstGeom>
            <a:solidFill>
              <a:schemeClr val="bg1">
                <a:lumMod val="95000"/>
              </a:schemeClr>
            </a:solidFill>
            <a:ln w="12700">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An industrial technology manufacturing company empowering a sustainable, connected, and safer world</a:t>
              </a:r>
            </a:p>
          </p:txBody>
        </p:sp>
        <p:sp>
          <p:nvSpPr>
            <p:cNvPr id="60" name="Rectangle: Top Corners Rounded 59">
              <a:extLst>
                <a:ext uri="{FF2B5EF4-FFF2-40B4-BE49-F238E27FC236}">
                  <a16:creationId xmlns:a16="http://schemas.microsoft.com/office/drawing/2014/main" id="{BB48A6EF-9DF3-4697-88C9-6C2287FB4AA6}"/>
                </a:ext>
              </a:extLst>
            </p:cNvPr>
            <p:cNvSpPr/>
            <p:nvPr/>
          </p:nvSpPr>
          <p:spPr>
            <a:xfrm>
              <a:off x="521078" y="783375"/>
              <a:ext cx="2720694" cy="335172"/>
            </a:xfrm>
            <a:prstGeom prst="round2SameRect">
              <a:avLst>
                <a:gd name="adj1" fmla="val 50000"/>
                <a:gd name="adj2" fmla="val 0"/>
              </a:avLst>
            </a:prstGeom>
            <a:gradFill>
              <a:gsLst>
                <a:gs pos="0">
                  <a:srgbClr val="00B050"/>
                </a:gs>
                <a:gs pos="100000">
                  <a:srgbClr val="005828"/>
                </a:gs>
                <a:gs pos="51000">
                  <a:srgbClr val="007E3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BROAD</a:t>
              </a:r>
            </a:p>
            <a:p>
              <a:pPr algn="ctr"/>
              <a:r>
                <a:rPr lang="en-US" sz="1100" b="1">
                  <a:solidFill>
                    <a:schemeClr val="bg1"/>
                  </a:solidFill>
                  <a:latin typeface="Arial Black" panose="020B0A04020102020204" pitchFamily="34" charset="0"/>
                </a:rPr>
                <a:t>PRODUCT PORTFOLIO</a:t>
              </a:r>
            </a:p>
          </p:txBody>
        </p:sp>
      </p:grpSp>
      <p:grpSp>
        <p:nvGrpSpPr>
          <p:cNvPr id="7" name="Group 6">
            <a:extLst>
              <a:ext uri="{FF2B5EF4-FFF2-40B4-BE49-F238E27FC236}">
                <a16:creationId xmlns:a16="http://schemas.microsoft.com/office/drawing/2014/main" id="{B85042BE-B146-42A6-89FA-C8F92267B525}"/>
              </a:ext>
            </a:extLst>
          </p:cNvPr>
          <p:cNvGrpSpPr/>
          <p:nvPr/>
        </p:nvGrpSpPr>
        <p:grpSpPr>
          <a:xfrm>
            <a:off x="550325" y="2192707"/>
            <a:ext cx="2652757" cy="1096283"/>
            <a:chOff x="520588" y="2088035"/>
            <a:chExt cx="2721183" cy="1177578"/>
          </a:xfrm>
        </p:grpSpPr>
        <p:sp>
          <p:nvSpPr>
            <p:cNvPr id="57" name="Rectangle: Rounded Corners 56">
              <a:extLst>
                <a:ext uri="{FF2B5EF4-FFF2-40B4-BE49-F238E27FC236}">
                  <a16:creationId xmlns:a16="http://schemas.microsoft.com/office/drawing/2014/main" id="{217D5D17-E9CA-4A82-87B5-3340D9C8DFB7}"/>
                </a:ext>
              </a:extLst>
            </p:cNvPr>
            <p:cNvSpPr/>
            <p:nvPr/>
          </p:nvSpPr>
          <p:spPr>
            <a:xfrm>
              <a:off x="523031" y="2089797"/>
              <a:ext cx="2711236" cy="1175816"/>
            </a:xfrm>
            <a:prstGeom prst="roundRect">
              <a:avLst/>
            </a:prstGeom>
            <a:solidFill>
              <a:schemeClr val="bg1">
                <a:lumMod val="95000"/>
              </a:schemeClr>
            </a:solidFill>
            <a:ln w="12700">
              <a:solidFill>
                <a:srgbClr val="615E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Our engineers partner directly with customers to help speed up product design and meet their unique needs</a:t>
              </a:r>
            </a:p>
          </p:txBody>
        </p:sp>
        <p:sp>
          <p:nvSpPr>
            <p:cNvPr id="58" name="Rectangle: Top Corners Rounded 57">
              <a:extLst>
                <a:ext uri="{FF2B5EF4-FFF2-40B4-BE49-F238E27FC236}">
                  <a16:creationId xmlns:a16="http://schemas.microsoft.com/office/drawing/2014/main" id="{50BD5125-B586-4F25-B189-CF599633260D}"/>
                </a:ext>
              </a:extLst>
            </p:cNvPr>
            <p:cNvSpPr/>
            <p:nvPr/>
          </p:nvSpPr>
          <p:spPr>
            <a:xfrm>
              <a:off x="520588" y="2088035"/>
              <a:ext cx="2721183" cy="335172"/>
            </a:xfrm>
            <a:prstGeom prst="round2SameRect">
              <a:avLst>
                <a:gd name="adj1" fmla="val 50000"/>
                <a:gd name="adj2" fmla="val 0"/>
              </a:avLst>
            </a:prstGeom>
            <a:gradFill>
              <a:gsLst>
                <a:gs pos="0">
                  <a:schemeClr val="accent4">
                    <a:lumMod val="60000"/>
                    <a:lumOff val="40000"/>
                  </a:schemeClr>
                </a:gs>
                <a:gs pos="100000">
                  <a:srgbClr val="002060"/>
                </a:gs>
                <a:gs pos="48000">
                  <a:srgbClr val="615E9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APPLICATION</a:t>
              </a:r>
            </a:p>
            <a:p>
              <a:pPr algn="ctr"/>
              <a:r>
                <a:rPr lang="en-US" sz="1100" b="1">
                  <a:solidFill>
                    <a:schemeClr val="bg1"/>
                  </a:solidFill>
                  <a:latin typeface="Arial Black" panose="020B0A04020102020204" pitchFamily="34" charset="0"/>
                </a:rPr>
                <a:t>EXPERTISE</a:t>
              </a:r>
            </a:p>
          </p:txBody>
        </p:sp>
      </p:grpSp>
      <p:grpSp>
        <p:nvGrpSpPr>
          <p:cNvPr id="11" name="Group 10">
            <a:extLst>
              <a:ext uri="{FF2B5EF4-FFF2-40B4-BE49-F238E27FC236}">
                <a16:creationId xmlns:a16="http://schemas.microsoft.com/office/drawing/2014/main" id="{B3F4779B-E42A-4DCE-AC15-6879BBBA26A9}"/>
              </a:ext>
            </a:extLst>
          </p:cNvPr>
          <p:cNvGrpSpPr/>
          <p:nvPr/>
        </p:nvGrpSpPr>
        <p:grpSpPr>
          <a:xfrm>
            <a:off x="548035" y="3521593"/>
            <a:ext cx="2652757" cy="1102521"/>
            <a:chOff x="5981914" y="3385200"/>
            <a:chExt cx="2721183" cy="1184276"/>
          </a:xfrm>
        </p:grpSpPr>
        <p:sp>
          <p:nvSpPr>
            <p:cNvPr id="49" name="Rectangle: Rounded Corners 48">
              <a:extLst>
                <a:ext uri="{FF2B5EF4-FFF2-40B4-BE49-F238E27FC236}">
                  <a16:creationId xmlns:a16="http://schemas.microsoft.com/office/drawing/2014/main" id="{E6F041BF-4876-453F-AB28-EDBEA4BFEAAC}"/>
                </a:ext>
              </a:extLst>
            </p:cNvPr>
            <p:cNvSpPr/>
            <p:nvPr/>
          </p:nvSpPr>
          <p:spPr>
            <a:xfrm>
              <a:off x="5986706" y="3393661"/>
              <a:ext cx="2711235" cy="1175815"/>
            </a:xfrm>
            <a:prstGeom prst="roundRect">
              <a:avLst/>
            </a:prstGeom>
            <a:solidFill>
              <a:schemeClr val="bg1">
                <a:lumMod val="95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Our global customer service team is with you to anticipate your needs and ensure a seamless experience</a:t>
              </a:r>
            </a:p>
          </p:txBody>
        </p:sp>
        <p:sp>
          <p:nvSpPr>
            <p:cNvPr id="50" name="Rectangle: Top Corners Rounded 49">
              <a:extLst>
                <a:ext uri="{FF2B5EF4-FFF2-40B4-BE49-F238E27FC236}">
                  <a16:creationId xmlns:a16="http://schemas.microsoft.com/office/drawing/2014/main" id="{F05D0D56-7F32-494C-994C-8B4F66A46BEE}"/>
                </a:ext>
              </a:extLst>
            </p:cNvPr>
            <p:cNvSpPr/>
            <p:nvPr/>
          </p:nvSpPr>
          <p:spPr>
            <a:xfrm>
              <a:off x="5981914" y="3385200"/>
              <a:ext cx="2721183" cy="335173"/>
            </a:xfrm>
            <a:prstGeom prst="round2SameRect">
              <a:avLst>
                <a:gd name="adj1" fmla="val 50000"/>
                <a:gd name="adj2" fmla="val 0"/>
              </a:avLst>
            </a:prstGeom>
            <a:gradFill>
              <a:gsLst>
                <a:gs pos="0">
                  <a:schemeClr val="bg1">
                    <a:lumMod val="65000"/>
                  </a:schemeClr>
                </a:gs>
                <a:gs pos="100000">
                  <a:schemeClr val="tx1">
                    <a:lumMod val="65000"/>
                    <a:lumOff val="35000"/>
                  </a:schemeClr>
                </a:gs>
                <a:gs pos="48000">
                  <a:schemeClr val="tx1">
                    <a:lumMod val="50000"/>
                    <a:lumOff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GLOBAL</a:t>
              </a:r>
            </a:p>
            <a:p>
              <a:pPr algn="ctr"/>
              <a:r>
                <a:rPr lang="en-US" sz="1100" b="1">
                  <a:solidFill>
                    <a:schemeClr val="bg1"/>
                  </a:solidFill>
                  <a:latin typeface="Arial Black" panose="020B0A04020102020204" pitchFamily="34" charset="0"/>
                </a:rPr>
                <a:t>CUSTOMER SERVICE</a:t>
              </a:r>
            </a:p>
          </p:txBody>
        </p:sp>
      </p:grpSp>
      <p:cxnSp>
        <p:nvCxnSpPr>
          <p:cNvPr id="12" name="Straight Connector 11">
            <a:extLst>
              <a:ext uri="{FF2B5EF4-FFF2-40B4-BE49-F238E27FC236}">
                <a16:creationId xmlns:a16="http://schemas.microsoft.com/office/drawing/2014/main" id="{2EAA5F58-8A1E-4766-9EE6-9844168EED24}"/>
              </a:ext>
            </a:extLst>
          </p:cNvPr>
          <p:cNvCxnSpPr>
            <a:cxnSpLocks/>
          </p:cNvCxnSpPr>
          <p:nvPr/>
        </p:nvCxnSpPr>
        <p:spPr>
          <a:xfrm flipV="1">
            <a:off x="3999774" y="1401724"/>
            <a:ext cx="0" cy="5473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10EA9C-8E5E-4464-89B7-D13160BE6F2B}"/>
              </a:ext>
            </a:extLst>
          </p:cNvPr>
          <p:cNvCxnSpPr>
            <a:cxnSpLocks/>
          </p:cNvCxnSpPr>
          <p:nvPr/>
        </p:nvCxnSpPr>
        <p:spPr>
          <a:xfrm>
            <a:off x="3195767" y="2701413"/>
            <a:ext cx="40359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CA4572-6C23-473C-9256-D6F5F8B26772}"/>
              </a:ext>
            </a:extLst>
          </p:cNvPr>
          <p:cNvCxnSpPr>
            <a:cxnSpLocks/>
          </p:cNvCxnSpPr>
          <p:nvPr/>
        </p:nvCxnSpPr>
        <p:spPr>
          <a:xfrm flipV="1">
            <a:off x="4033819" y="3487535"/>
            <a:ext cx="0" cy="61680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9A04E1-06EC-4A55-A307-F28E9D1F8F18}"/>
              </a:ext>
            </a:extLst>
          </p:cNvPr>
          <p:cNvCxnSpPr>
            <a:cxnSpLocks/>
          </p:cNvCxnSpPr>
          <p:nvPr/>
        </p:nvCxnSpPr>
        <p:spPr>
          <a:xfrm>
            <a:off x="5576801" y="2777818"/>
            <a:ext cx="43490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606783-1D8A-4CE1-A327-BDD0A9F47FAB}"/>
              </a:ext>
            </a:extLst>
          </p:cNvPr>
          <p:cNvCxnSpPr>
            <a:cxnSpLocks/>
          </p:cNvCxnSpPr>
          <p:nvPr/>
        </p:nvCxnSpPr>
        <p:spPr>
          <a:xfrm>
            <a:off x="5131621" y="1414424"/>
            <a:ext cx="88008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0EEA7E-A90C-4018-B7B4-6834EEBFF715}"/>
              </a:ext>
            </a:extLst>
          </p:cNvPr>
          <p:cNvCxnSpPr>
            <a:cxnSpLocks/>
          </p:cNvCxnSpPr>
          <p:nvPr/>
        </p:nvCxnSpPr>
        <p:spPr>
          <a:xfrm flipV="1">
            <a:off x="5137482" y="1401724"/>
            <a:ext cx="0" cy="5473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7DFD5F-57B0-40F9-85FB-14A07E9D5C28}"/>
              </a:ext>
            </a:extLst>
          </p:cNvPr>
          <p:cNvCxnSpPr>
            <a:cxnSpLocks/>
          </p:cNvCxnSpPr>
          <p:nvPr/>
        </p:nvCxnSpPr>
        <p:spPr>
          <a:xfrm>
            <a:off x="5162883" y="4091639"/>
            <a:ext cx="84882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1BDBE9-950D-4669-854D-B7C745EE45EF}"/>
              </a:ext>
            </a:extLst>
          </p:cNvPr>
          <p:cNvCxnSpPr>
            <a:cxnSpLocks/>
          </p:cNvCxnSpPr>
          <p:nvPr/>
        </p:nvCxnSpPr>
        <p:spPr>
          <a:xfrm>
            <a:off x="3192754" y="1414424"/>
            <a:ext cx="810195"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A92377-2227-4DD5-8D68-6BEBBEB87F41}"/>
              </a:ext>
            </a:extLst>
          </p:cNvPr>
          <p:cNvCxnSpPr>
            <a:cxnSpLocks/>
          </p:cNvCxnSpPr>
          <p:nvPr/>
        </p:nvCxnSpPr>
        <p:spPr>
          <a:xfrm>
            <a:off x="3187858" y="4091639"/>
            <a:ext cx="84882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C52E6C-DD61-4939-8770-E1400958E1E0}"/>
              </a:ext>
            </a:extLst>
          </p:cNvPr>
          <p:cNvCxnSpPr>
            <a:cxnSpLocks/>
          </p:cNvCxnSpPr>
          <p:nvPr/>
        </p:nvCxnSpPr>
        <p:spPr>
          <a:xfrm flipV="1">
            <a:off x="5169233" y="3484265"/>
            <a:ext cx="0" cy="6137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CA9AA7A6-82C2-4D34-BC3F-1B55C21A5C71}"/>
              </a:ext>
            </a:extLst>
          </p:cNvPr>
          <p:cNvGrpSpPr/>
          <p:nvPr/>
        </p:nvGrpSpPr>
        <p:grpSpPr>
          <a:xfrm>
            <a:off x="6019026" y="864725"/>
            <a:ext cx="2650376" cy="1097022"/>
            <a:chOff x="523031" y="783376"/>
            <a:chExt cx="2718741" cy="1178371"/>
          </a:xfrm>
        </p:grpSpPr>
        <p:sp>
          <p:nvSpPr>
            <p:cNvPr id="72" name="Rectangle: Rounded Corners 71">
              <a:extLst>
                <a:ext uri="{FF2B5EF4-FFF2-40B4-BE49-F238E27FC236}">
                  <a16:creationId xmlns:a16="http://schemas.microsoft.com/office/drawing/2014/main" id="{C0F80CD0-93B2-494D-95E5-4670C3F22329}"/>
                </a:ext>
              </a:extLst>
            </p:cNvPr>
            <p:cNvSpPr/>
            <p:nvPr/>
          </p:nvSpPr>
          <p:spPr>
            <a:xfrm>
              <a:off x="523031" y="785931"/>
              <a:ext cx="2711236" cy="1175816"/>
            </a:xfrm>
            <a:prstGeom prst="roundRect">
              <a:avLst/>
            </a:prstGeom>
            <a:solidFill>
              <a:schemeClr val="bg1">
                <a:lumMod val="95000"/>
              </a:schemeClr>
            </a:solidFill>
            <a:ln w="12700">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To help customers in the design process to account for requirements set by global regulatory authorities</a:t>
              </a:r>
            </a:p>
          </p:txBody>
        </p:sp>
        <p:sp>
          <p:nvSpPr>
            <p:cNvPr id="73" name="Rectangle: Top Corners Rounded 72">
              <a:extLst>
                <a:ext uri="{FF2B5EF4-FFF2-40B4-BE49-F238E27FC236}">
                  <a16:creationId xmlns:a16="http://schemas.microsoft.com/office/drawing/2014/main" id="{D42FC25B-1A03-4E11-9180-45A15947EACE}"/>
                </a:ext>
              </a:extLst>
            </p:cNvPr>
            <p:cNvSpPr/>
            <p:nvPr/>
          </p:nvSpPr>
          <p:spPr>
            <a:xfrm>
              <a:off x="523031" y="783376"/>
              <a:ext cx="2718741" cy="335172"/>
            </a:xfrm>
            <a:prstGeom prst="round2SameRect">
              <a:avLst>
                <a:gd name="adj1" fmla="val 50000"/>
                <a:gd name="adj2" fmla="val 0"/>
              </a:avLst>
            </a:prstGeom>
            <a:gradFill>
              <a:gsLst>
                <a:gs pos="0">
                  <a:srgbClr val="00B050"/>
                </a:gs>
                <a:gs pos="100000">
                  <a:srgbClr val="005828"/>
                </a:gs>
                <a:gs pos="51000">
                  <a:srgbClr val="007E3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COMPLIANCE AND</a:t>
              </a:r>
            </a:p>
            <a:p>
              <a:pPr algn="ctr"/>
              <a:r>
                <a:rPr lang="en-US" sz="1100" b="1">
                  <a:solidFill>
                    <a:schemeClr val="bg1"/>
                  </a:solidFill>
                  <a:latin typeface="Arial Black" panose="020B0A04020102020204" pitchFamily="34" charset="0"/>
                </a:rPr>
                <a:t>REGULATORY EXPERTISE</a:t>
              </a:r>
            </a:p>
          </p:txBody>
        </p:sp>
      </p:grpSp>
      <p:grpSp>
        <p:nvGrpSpPr>
          <p:cNvPr id="74" name="Group 73">
            <a:extLst>
              <a:ext uri="{FF2B5EF4-FFF2-40B4-BE49-F238E27FC236}">
                <a16:creationId xmlns:a16="http://schemas.microsoft.com/office/drawing/2014/main" id="{DB8B4BA9-D2FA-4AE8-B5FC-ADE26C8D41C7}"/>
              </a:ext>
            </a:extLst>
          </p:cNvPr>
          <p:cNvGrpSpPr/>
          <p:nvPr/>
        </p:nvGrpSpPr>
        <p:grpSpPr>
          <a:xfrm>
            <a:off x="6011710" y="2190325"/>
            <a:ext cx="2657692" cy="1098664"/>
            <a:chOff x="515526" y="2085477"/>
            <a:chExt cx="2726246" cy="1180136"/>
          </a:xfrm>
        </p:grpSpPr>
        <p:sp>
          <p:nvSpPr>
            <p:cNvPr id="75" name="Rectangle: Rounded Corners 74">
              <a:extLst>
                <a:ext uri="{FF2B5EF4-FFF2-40B4-BE49-F238E27FC236}">
                  <a16:creationId xmlns:a16="http://schemas.microsoft.com/office/drawing/2014/main" id="{4818C968-D7EE-43E3-A913-12BE827E051D}"/>
                </a:ext>
              </a:extLst>
            </p:cNvPr>
            <p:cNvSpPr/>
            <p:nvPr/>
          </p:nvSpPr>
          <p:spPr>
            <a:xfrm>
              <a:off x="523031" y="2089797"/>
              <a:ext cx="2711236" cy="1175816"/>
            </a:xfrm>
            <a:prstGeom prst="roundRect">
              <a:avLst/>
            </a:prstGeom>
            <a:solidFill>
              <a:schemeClr val="bg1">
                <a:lumMod val="95000"/>
              </a:schemeClr>
            </a:solidFill>
            <a:ln w="12700">
              <a:solidFill>
                <a:srgbClr val="615E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To help customers get products to market faster, we offer certification testing to global regulatory standards</a:t>
              </a:r>
            </a:p>
          </p:txBody>
        </p:sp>
        <p:sp>
          <p:nvSpPr>
            <p:cNvPr id="76" name="Rectangle: Top Corners Rounded 75">
              <a:extLst>
                <a:ext uri="{FF2B5EF4-FFF2-40B4-BE49-F238E27FC236}">
                  <a16:creationId xmlns:a16="http://schemas.microsoft.com/office/drawing/2014/main" id="{E98A5DA9-B08F-4FD0-8E07-E88667E637E4}"/>
                </a:ext>
              </a:extLst>
            </p:cNvPr>
            <p:cNvSpPr/>
            <p:nvPr/>
          </p:nvSpPr>
          <p:spPr>
            <a:xfrm>
              <a:off x="515526" y="2085477"/>
              <a:ext cx="2726246" cy="335172"/>
            </a:xfrm>
            <a:prstGeom prst="round2SameRect">
              <a:avLst>
                <a:gd name="adj1" fmla="val 50000"/>
                <a:gd name="adj2" fmla="val 0"/>
              </a:avLst>
            </a:prstGeom>
            <a:gradFill>
              <a:gsLst>
                <a:gs pos="0">
                  <a:schemeClr val="accent4">
                    <a:lumMod val="60000"/>
                    <a:lumOff val="40000"/>
                  </a:schemeClr>
                </a:gs>
                <a:gs pos="100000">
                  <a:srgbClr val="002060"/>
                </a:gs>
                <a:gs pos="48000">
                  <a:srgbClr val="615E9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TESTING</a:t>
              </a:r>
            </a:p>
            <a:p>
              <a:pPr algn="ctr"/>
              <a:r>
                <a:rPr lang="en-US" sz="1100" b="1">
                  <a:solidFill>
                    <a:schemeClr val="bg1"/>
                  </a:solidFill>
                  <a:latin typeface="Arial Black" panose="020B0A04020102020204" pitchFamily="34" charset="0"/>
                </a:rPr>
                <a:t>CAPABILITIES</a:t>
              </a:r>
            </a:p>
          </p:txBody>
        </p:sp>
      </p:grpSp>
      <p:grpSp>
        <p:nvGrpSpPr>
          <p:cNvPr id="77" name="Group 76">
            <a:extLst>
              <a:ext uri="{FF2B5EF4-FFF2-40B4-BE49-F238E27FC236}">
                <a16:creationId xmlns:a16="http://schemas.microsoft.com/office/drawing/2014/main" id="{552502C1-FFFF-4D35-80CB-652732342439}"/>
              </a:ext>
            </a:extLst>
          </p:cNvPr>
          <p:cNvGrpSpPr/>
          <p:nvPr/>
        </p:nvGrpSpPr>
        <p:grpSpPr>
          <a:xfrm>
            <a:off x="6014354" y="3521593"/>
            <a:ext cx="2655048" cy="1102521"/>
            <a:chOff x="5981914" y="3385200"/>
            <a:chExt cx="2723533" cy="1184276"/>
          </a:xfrm>
        </p:grpSpPr>
        <p:sp>
          <p:nvSpPr>
            <p:cNvPr id="78" name="Rectangle: Rounded Corners 77">
              <a:extLst>
                <a:ext uri="{FF2B5EF4-FFF2-40B4-BE49-F238E27FC236}">
                  <a16:creationId xmlns:a16="http://schemas.microsoft.com/office/drawing/2014/main" id="{6B0AF4E3-B60A-462D-B1C1-9C30D0C016F6}"/>
                </a:ext>
              </a:extLst>
            </p:cNvPr>
            <p:cNvSpPr/>
            <p:nvPr/>
          </p:nvSpPr>
          <p:spPr>
            <a:xfrm>
              <a:off x="5986706" y="3393661"/>
              <a:ext cx="2711235" cy="1175815"/>
            </a:xfrm>
            <a:prstGeom prst="roundRect">
              <a:avLst/>
            </a:prstGeom>
            <a:solidFill>
              <a:schemeClr val="bg1">
                <a:lumMod val="95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High-volume manufacturing that is committed to the highest quality standards</a:t>
              </a:r>
            </a:p>
          </p:txBody>
        </p:sp>
        <p:sp>
          <p:nvSpPr>
            <p:cNvPr id="79" name="Rectangle: Top Corners Rounded 78">
              <a:extLst>
                <a:ext uri="{FF2B5EF4-FFF2-40B4-BE49-F238E27FC236}">
                  <a16:creationId xmlns:a16="http://schemas.microsoft.com/office/drawing/2014/main" id="{D5AF0262-39F5-42D9-9725-4A4C048FDCFC}"/>
                </a:ext>
              </a:extLst>
            </p:cNvPr>
            <p:cNvSpPr/>
            <p:nvPr/>
          </p:nvSpPr>
          <p:spPr>
            <a:xfrm>
              <a:off x="5981914" y="3385200"/>
              <a:ext cx="2723533" cy="335173"/>
            </a:xfrm>
            <a:prstGeom prst="round2SameRect">
              <a:avLst>
                <a:gd name="adj1" fmla="val 50000"/>
                <a:gd name="adj2" fmla="val 0"/>
              </a:avLst>
            </a:prstGeom>
            <a:gradFill>
              <a:gsLst>
                <a:gs pos="0">
                  <a:schemeClr val="bg1">
                    <a:lumMod val="65000"/>
                  </a:schemeClr>
                </a:gs>
                <a:gs pos="100000">
                  <a:schemeClr val="tx1">
                    <a:lumMod val="65000"/>
                    <a:lumOff val="35000"/>
                  </a:schemeClr>
                </a:gs>
                <a:gs pos="48000">
                  <a:schemeClr val="tx1">
                    <a:lumMod val="50000"/>
                    <a:lumOff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GLOBAL</a:t>
              </a:r>
            </a:p>
            <a:p>
              <a:pPr algn="ctr"/>
              <a:r>
                <a:rPr lang="en-US" sz="1100" b="1">
                  <a:solidFill>
                    <a:schemeClr val="bg1"/>
                  </a:solidFill>
                  <a:latin typeface="Arial Black" panose="020B0A04020102020204" pitchFamily="34" charset="0"/>
                </a:rPr>
                <a:t>MANUFACTURING</a:t>
              </a:r>
            </a:p>
          </p:txBody>
        </p:sp>
      </p:grpSp>
      <p:pic>
        <p:nvPicPr>
          <p:cNvPr id="9" name="Picture 8" descr="Diagram&#10;&#10;Description automatically generated">
            <a:extLst>
              <a:ext uri="{FF2B5EF4-FFF2-40B4-BE49-F238E27FC236}">
                <a16:creationId xmlns:a16="http://schemas.microsoft.com/office/drawing/2014/main" id="{21069A46-4BF0-43A7-A03B-D6BB24EF9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6131" y="1387942"/>
            <a:ext cx="2471738" cy="2504776"/>
          </a:xfrm>
          <a:prstGeom prst="rect">
            <a:avLst/>
          </a:prstGeom>
        </p:spPr>
      </p:pic>
    </p:spTree>
    <p:extLst>
      <p:ext uri="{BB962C8B-B14F-4D97-AF65-F5344CB8AC3E}">
        <p14:creationId xmlns:p14="http://schemas.microsoft.com/office/powerpoint/2010/main" val="172451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85EFB-01BF-4741-8DB1-8B6DC3CD0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090" y="1986824"/>
            <a:ext cx="2895600" cy="927100"/>
          </a:xfrm>
          <a:prstGeom prst="rect">
            <a:avLst/>
          </a:prstGeom>
        </p:spPr>
      </p:pic>
      <p:sp>
        <p:nvSpPr>
          <p:cNvPr id="5" name="Content Placeholder 2">
            <a:extLst>
              <a:ext uri="{FF2B5EF4-FFF2-40B4-BE49-F238E27FC236}">
                <a16:creationId xmlns:a16="http://schemas.microsoft.com/office/drawing/2014/main" id="{39417A54-CA41-48FE-8433-71E685C20DCC}"/>
              </a:ext>
            </a:extLst>
          </p:cNvPr>
          <p:cNvSpPr txBox="1">
            <a:spLocks/>
          </p:cNvSpPr>
          <p:nvPr/>
        </p:nvSpPr>
        <p:spPr>
          <a:xfrm>
            <a:off x="472190" y="3491867"/>
            <a:ext cx="8229600" cy="746797"/>
          </a:xfrm>
          <a:prstGeom prst="rect">
            <a:avLst/>
          </a:prstGeom>
        </p:spPr>
        <p:txBody>
          <a:bodyPr>
            <a:noAutofit/>
          </a:bodyPr>
          <a:lst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1000"/>
              </a:spcBef>
              <a:spcAft>
                <a:spcPct val="0"/>
              </a:spcAft>
              <a:buClr>
                <a:srgbClr val="107952"/>
              </a:buClr>
              <a:buSzTx/>
              <a:buFont typeface="Wingdings" pitchFamily="2" charset="2"/>
              <a:buNone/>
              <a:tabLst/>
              <a:defRPr/>
            </a:pPr>
            <a:r>
              <a:rPr kumimoji="0" lang="en-US" sz="1600" b="0" i="0" u="none" strike="noStrike" kern="1200" cap="none" spc="0" normalizeH="0" baseline="0" noProof="0" err="1">
                <a:ln>
                  <a:noFill/>
                </a:ln>
                <a:solidFill>
                  <a:srgbClr val="77787B"/>
                </a:solidFill>
                <a:effectLst/>
                <a:uLnTx/>
                <a:uFillTx/>
                <a:latin typeface="Arial" pitchFamily="34" charset="0"/>
                <a:ea typeface="ＭＳ Ｐゴシック" charset="-128"/>
                <a:cs typeface="Arial" pitchFamily="34" charset="0"/>
              </a:rPr>
              <a:t>Littelfuse.com</a:t>
            </a:r>
            <a:endParaRPr kumimoji="0" lang="en-US" sz="1600" b="0" i="0" u="none" strike="noStrike" kern="1200" cap="none" spc="0" normalizeH="0" baseline="0" noProof="0">
              <a:ln>
                <a:noFill/>
              </a:ln>
              <a:solidFill>
                <a:srgbClr val="77787B"/>
              </a:solidFill>
              <a:effectLst/>
              <a:uLnTx/>
              <a:uFillTx/>
              <a:latin typeface="Arial" pitchFamily="34" charset="0"/>
              <a:ea typeface="ＭＳ Ｐゴシック" charset="-128"/>
              <a:cs typeface="Arial" pitchFamily="34" charset="0"/>
            </a:endParaRPr>
          </a:p>
        </p:txBody>
      </p:sp>
      <p:sp>
        <p:nvSpPr>
          <p:cNvPr id="6" name="Rectangle 5">
            <a:extLst>
              <a:ext uri="{FF2B5EF4-FFF2-40B4-BE49-F238E27FC236}">
                <a16:creationId xmlns:a16="http://schemas.microsoft.com/office/drawing/2014/main" id="{D2F3A59B-5AC0-4159-8A54-39CA9B7AEB3D}"/>
              </a:ext>
            </a:extLst>
          </p:cNvPr>
          <p:cNvSpPr/>
          <p:nvPr/>
        </p:nvSpPr>
        <p:spPr>
          <a:xfrm>
            <a:off x="292308" y="674557"/>
            <a:ext cx="8589364" cy="32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27EB4528-03BC-4E90-9B6C-1115201054FB}"/>
              </a:ext>
            </a:extLst>
          </p:cNvPr>
          <p:cNvSpPr/>
          <p:nvPr/>
        </p:nvSpPr>
        <p:spPr>
          <a:xfrm>
            <a:off x="292308" y="4616970"/>
            <a:ext cx="8589364" cy="52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3F529F5C-3FF4-4658-8212-A8F7F14DE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255" y="2079077"/>
            <a:ext cx="1875491" cy="547630"/>
          </a:xfrm>
          <a:prstGeom prst="rect">
            <a:avLst/>
          </a:prstGeom>
        </p:spPr>
      </p:pic>
      <p:sp>
        <p:nvSpPr>
          <p:cNvPr id="8" name="TextBox 7">
            <a:extLst>
              <a:ext uri="{FF2B5EF4-FFF2-40B4-BE49-F238E27FC236}">
                <a16:creationId xmlns:a16="http://schemas.microsoft.com/office/drawing/2014/main" id="{6485CFF0-9B01-47BC-AFCA-8ABA9B2AB6D2}"/>
              </a:ext>
            </a:extLst>
          </p:cNvPr>
          <p:cNvSpPr txBox="1"/>
          <p:nvPr/>
        </p:nvSpPr>
        <p:spPr>
          <a:xfrm>
            <a:off x="457200" y="3965986"/>
            <a:ext cx="8229600" cy="996846"/>
          </a:xfrm>
          <a:prstGeom prst="rect">
            <a:avLst/>
          </a:prstGeom>
          <a:noFill/>
        </p:spPr>
        <p:txBody>
          <a:bodyPr wrap="square" rtlCol="0">
            <a:noAutofit/>
          </a:bodyPr>
          <a:lstStyle/>
          <a:p>
            <a:pPr algn="just"/>
            <a:r>
              <a:rPr lang="en-US" sz="800" i="1">
                <a:solidFill>
                  <a:srgbClr val="77787B"/>
                </a:solidFill>
              </a:rPr>
              <a:t>This document is provided by Littelfuse, Inc. (“Littelfuse”) for informational and guideline purposes only. Littelfuse assumes no liability for errors or omissions in this document or for any of the information contained herein. Information is provided on an “as is” and “with all faults” basis for evaluation purposes only. Applications described are for illustrative purposes only and Littelfuse makes no representation that such applications will be suitable for the customer’s specific use without further testing or modification. Littelfuse expressly disclaims all warranties, whether express, implied or statutory, including but not limited to the implied warranties of merchantability and fitness for a particular purpose, and non-infringement.  It is the customer’s sole responsibility to determine suitability for a particular system or use based on their own performance criteria, conditions, specific application, compatibility with other components, and environmental conditions. Customers must independently provide appropriate design and operating safeguards to minimize any risks associated with their applications and products. Read complete Disclaimer Notice at: </a:t>
            </a:r>
            <a:r>
              <a:rPr lang="en-US" sz="800" i="1">
                <a:solidFill>
                  <a:srgbClr val="77787B"/>
                </a:solidFill>
                <a:hlinkClick r:id="rId4"/>
              </a:rPr>
              <a:t>www.littelfuse.com/disclaimer-electronics</a:t>
            </a:r>
            <a:r>
              <a:rPr lang="en-US" sz="800" i="1">
                <a:solidFill>
                  <a:srgbClr val="77787B"/>
                </a:solidFill>
              </a:rPr>
              <a:t>.</a:t>
            </a:r>
          </a:p>
        </p:txBody>
      </p:sp>
    </p:spTree>
    <p:extLst>
      <p:ext uri="{BB962C8B-B14F-4D97-AF65-F5344CB8AC3E}">
        <p14:creationId xmlns:p14="http://schemas.microsoft.com/office/powerpoint/2010/main" val="207027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080F31-05B9-49BE-98F1-DD26EC765BE0}"/>
              </a:ext>
            </a:extLst>
          </p:cNvPr>
          <p:cNvPicPr>
            <a:picLocks noChangeAspect="1"/>
          </p:cNvPicPr>
          <p:nvPr/>
        </p:nvPicPr>
        <p:blipFill>
          <a:blip r:embed="rId3"/>
          <a:stretch>
            <a:fillRect/>
          </a:stretch>
        </p:blipFill>
        <p:spPr>
          <a:xfrm>
            <a:off x="7930257" y="2452257"/>
            <a:ext cx="870843" cy="1047084"/>
          </a:xfrm>
          <a:prstGeom prst="rect">
            <a:avLst/>
          </a:prstGeom>
        </p:spPr>
      </p:pic>
      <p:pic>
        <p:nvPicPr>
          <p:cNvPr id="6" name="Picture 5">
            <a:extLst>
              <a:ext uri="{FF2B5EF4-FFF2-40B4-BE49-F238E27FC236}">
                <a16:creationId xmlns:a16="http://schemas.microsoft.com/office/drawing/2014/main" id="{3A5F5EE7-AEF7-48CB-8264-D4EB60EF0C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965" b="10167"/>
          <a:stretch/>
        </p:blipFill>
        <p:spPr>
          <a:xfrm>
            <a:off x="7574691" y="868408"/>
            <a:ext cx="1282355" cy="947245"/>
          </a:xfrm>
          <a:prstGeom prst="rect">
            <a:avLst/>
          </a:prstGeom>
        </p:spPr>
      </p:pic>
      <p:grpSp>
        <p:nvGrpSpPr>
          <p:cNvPr id="18" name="Group 17">
            <a:extLst>
              <a:ext uri="{FF2B5EF4-FFF2-40B4-BE49-F238E27FC236}">
                <a16:creationId xmlns:a16="http://schemas.microsoft.com/office/drawing/2014/main" id="{7BC99D09-5766-4535-B0C8-9B6D6534F9C5}"/>
              </a:ext>
            </a:extLst>
          </p:cNvPr>
          <p:cNvGrpSpPr/>
          <p:nvPr/>
        </p:nvGrpSpPr>
        <p:grpSpPr>
          <a:xfrm>
            <a:off x="560070" y="2432748"/>
            <a:ext cx="3194050" cy="707209"/>
            <a:chOff x="560070" y="2674620"/>
            <a:chExt cx="3194050" cy="707209"/>
          </a:xfrm>
        </p:grpSpPr>
        <p:sp>
          <p:nvSpPr>
            <p:cNvPr id="19" name="Rectangle 18">
              <a:extLst>
                <a:ext uri="{FF2B5EF4-FFF2-40B4-BE49-F238E27FC236}">
                  <a16:creationId xmlns:a16="http://schemas.microsoft.com/office/drawing/2014/main" id="{8B1B9A39-53B0-4DF3-9C58-9E6D95DC1A3B}"/>
                </a:ext>
              </a:extLst>
            </p:cNvPr>
            <p:cNvSpPr/>
            <p:nvPr/>
          </p:nvSpPr>
          <p:spPr>
            <a:xfrm>
              <a:off x="560070" y="2674620"/>
              <a:ext cx="3194050" cy="70720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7B9A160-2D64-449D-B965-6AC695A3F5C4}"/>
                </a:ext>
              </a:extLst>
            </p:cNvPr>
            <p:cNvCxnSpPr/>
            <p:nvPr/>
          </p:nvCxnSpPr>
          <p:spPr>
            <a:xfrm>
              <a:off x="66040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469510-2E19-4EA4-8C1D-C63718A68EFE}"/>
                </a:ext>
              </a:extLst>
            </p:cNvPr>
            <p:cNvCxnSpPr/>
            <p:nvPr/>
          </p:nvCxnSpPr>
          <p:spPr>
            <a:xfrm>
              <a:off x="102997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EA38DF-06CF-4A95-A3D9-8D52662DA86F}"/>
                </a:ext>
              </a:extLst>
            </p:cNvPr>
            <p:cNvCxnSpPr/>
            <p:nvPr/>
          </p:nvCxnSpPr>
          <p:spPr>
            <a:xfrm>
              <a:off x="156337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F81F38-E3CE-4756-979D-66BBD1EAE36B}"/>
                </a:ext>
              </a:extLst>
            </p:cNvPr>
            <p:cNvCxnSpPr/>
            <p:nvPr/>
          </p:nvCxnSpPr>
          <p:spPr>
            <a:xfrm>
              <a:off x="193294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D8008E-1236-49D9-97E8-5BE258EA39B9}"/>
                </a:ext>
              </a:extLst>
            </p:cNvPr>
            <p:cNvCxnSpPr/>
            <p:nvPr/>
          </p:nvCxnSpPr>
          <p:spPr>
            <a:xfrm>
              <a:off x="247396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8B11D6-7E2C-496C-965C-BFF480535570}"/>
                </a:ext>
              </a:extLst>
            </p:cNvPr>
            <p:cNvCxnSpPr/>
            <p:nvPr/>
          </p:nvCxnSpPr>
          <p:spPr>
            <a:xfrm>
              <a:off x="284353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4E2621-37EC-4E66-98E9-4565883A5FDE}"/>
                </a:ext>
              </a:extLst>
            </p:cNvPr>
            <p:cNvCxnSpPr/>
            <p:nvPr/>
          </p:nvCxnSpPr>
          <p:spPr>
            <a:xfrm>
              <a:off x="3384550" y="2674620"/>
              <a:ext cx="0" cy="70720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4B49E0-3C2D-4DB6-83F0-4EB8A4911647}"/>
                </a:ext>
              </a:extLst>
            </p:cNvPr>
            <p:cNvCxnSpPr/>
            <p:nvPr/>
          </p:nvCxnSpPr>
          <p:spPr>
            <a:xfrm>
              <a:off x="560070" y="2769870"/>
              <a:ext cx="31940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2598CE-9D73-4DD9-B1E5-8F737E08066D}"/>
                </a:ext>
              </a:extLst>
            </p:cNvPr>
            <p:cNvCxnSpPr/>
            <p:nvPr/>
          </p:nvCxnSpPr>
          <p:spPr>
            <a:xfrm>
              <a:off x="560070" y="3295650"/>
              <a:ext cx="31940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C43C62-7747-4E10-8475-A7ABE248D005}"/>
                </a:ext>
              </a:extLst>
            </p:cNvPr>
            <p:cNvCxnSpPr/>
            <p:nvPr/>
          </p:nvCxnSpPr>
          <p:spPr>
            <a:xfrm>
              <a:off x="560070" y="2887980"/>
              <a:ext cx="31940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CA60A4-A894-4F6C-B021-7A62F4385821}"/>
                </a:ext>
              </a:extLst>
            </p:cNvPr>
            <p:cNvCxnSpPr/>
            <p:nvPr/>
          </p:nvCxnSpPr>
          <p:spPr>
            <a:xfrm>
              <a:off x="560070" y="3246120"/>
              <a:ext cx="31940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87CA2F1-0481-4D19-B7A1-AE7504F90162}"/>
              </a:ext>
            </a:extLst>
          </p:cNvPr>
          <p:cNvSpPr>
            <a:spLocks noGrp="1"/>
          </p:cNvSpPr>
          <p:nvPr>
            <p:ph type="title"/>
          </p:nvPr>
        </p:nvSpPr>
        <p:spPr>
          <a:xfrm>
            <a:off x="457200" y="104012"/>
            <a:ext cx="8229600" cy="739040"/>
          </a:xfrm>
        </p:spPr>
        <p:txBody>
          <a:bodyPr/>
          <a:lstStyle/>
          <a:p>
            <a:r>
              <a:rPr lang="en-US" altLang="zh-CN" sz="2400" dirty="0"/>
              <a:t>EV1K Series Fuse</a:t>
            </a:r>
            <a:br>
              <a:rPr lang="en-US" altLang="zh-CN" sz="2400" dirty="0"/>
            </a:br>
            <a:r>
              <a:rPr lang="en-US" altLang="zh-CN" sz="2200" dirty="0"/>
              <a:t>1000 VDC/60–125 A Auto Grade</a:t>
            </a:r>
            <a:endParaRPr lang="en-US" sz="2200" dirty="0"/>
          </a:p>
        </p:txBody>
      </p:sp>
      <p:sp>
        <p:nvSpPr>
          <p:cNvPr id="3" name="Content Placeholder 2">
            <a:extLst>
              <a:ext uri="{FF2B5EF4-FFF2-40B4-BE49-F238E27FC236}">
                <a16:creationId xmlns:a16="http://schemas.microsoft.com/office/drawing/2014/main" id="{21D3F6F6-5404-4649-8E53-AF7D27C40B1F}"/>
              </a:ext>
            </a:extLst>
          </p:cNvPr>
          <p:cNvSpPr>
            <a:spLocks noGrp="1"/>
          </p:cNvSpPr>
          <p:nvPr>
            <p:ph sz="half" idx="4294967295"/>
          </p:nvPr>
        </p:nvSpPr>
        <p:spPr>
          <a:xfrm>
            <a:off x="464399" y="800525"/>
            <a:ext cx="4114800" cy="1422979"/>
          </a:xfrm>
          <a:noFill/>
        </p:spPr>
        <p:txBody>
          <a:bodyPr>
            <a:noAutofit/>
          </a:bodyPr>
          <a:lstStyle/>
          <a:p>
            <a:pPr marL="4572" indent="0">
              <a:spcBef>
                <a:spcPts val="0"/>
              </a:spcBef>
              <a:buNone/>
            </a:pPr>
            <a:r>
              <a:rPr lang="en-US" sz="1000" b="1" dirty="0">
                <a:solidFill>
                  <a:srgbClr val="007E3A"/>
                </a:solidFill>
                <a:latin typeface="+mj-lt"/>
              </a:rPr>
              <a:t>Problem/Solution</a:t>
            </a:r>
          </a:p>
          <a:p>
            <a:pPr marL="4572" indent="0">
              <a:spcBef>
                <a:spcPts val="0"/>
              </a:spcBef>
              <a:spcAft>
                <a:spcPts val="300"/>
              </a:spcAft>
              <a:buNone/>
            </a:pPr>
            <a:r>
              <a:rPr lang="en-US" sz="1000" dirty="0">
                <a:effectLst/>
                <a:latin typeface="Arial" panose="020B0604020202020204" pitchFamily="34" charset="0"/>
                <a:ea typeface="Calibri" panose="020F0502020204030204" pitchFamily="34" charset="0"/>
              </a:rPr>
              <a:t>The EV1K Series Fuse is designed specifically for automotive-grade solutions applications.   It provides overcurrent protection in applications connected to Electric Vehicles' high voltage power supply. With a rating of 1000 Vdc, the fuse is currently available in amperage ratings of 60 to 125 A (ratings up to 600 A are forthcoming). It uses a bolt-down form factor with a 25 mm x 73 mm cartridge body. The certification testing for this fuse uses the ISO 8820 and LV standards to ensure it is compatible with the Automotive environment (thermal shock/cycling, vibration, etc.).</a:t>
            </a:r>
            <a:endParaRPr lang="zh-CN" altLang="en-US" sz="1000" dirty="0">
              <a:latin typeface="+mj-lt"/>
            </a:endParaRPr>
          </a:p>
        </p:txBody>
      </p:sp>
      <p:sp>
        <p:nvSpPr>
          <p:cNvPr id="4" name="Content Placeholder 3">
            <a:extLst>
              <a:ext uri="{FF2B5EF4-FFF2-40B4-BE49-F238E27FC236}">
                <a16:creationId xmlns:a16="http://schemas.microsoft.com/office/drawing/2014/main" id="{31E65A8A-5BBA-4450-8BD4-306E86E96DE6}"/>
              </a:ext>
            </a:extLst>
          </p:cNvPr>
          <p:cNvSpPr>
            <a:spLocks noGrp="1"/>
          </p:cNvSpPr>
          <p:nvPr>
            <p:ph sz="half" idx="4294967295"/>
          </p:nvPr>
        </p:nvSpPr>
        <p:spPr>
          <a:xfrm>
            <a:off x="4579200" y="2513030"/>
            <a:ext cx="3329457" cy="1244551"/>
          </a:xfrm>
        </p:spPr>
        <p:txBody>
          <a:bodyPr>
            <a:noAutofit/>
          </a:bodyPr>
          <a:lstStyle/>
          <a:p>
            <a:pPr marL="4572" indent="0">
              <a:spcBef>
                <a:spcPts val="0"/>
              </a:spcBef>
              <a:buNone/>
            </a:pPr>
            <a:r>
              <a:rPr lang="en-US" sz="1000" b="1" dirty="0">
                <a:solidFill>
                  <a:srgbClr val="007E3A"/>
                </a:solidFill>
              </a:rPr>
              <a:t>Features</a:t>
            </a:r>
          </a:p>
          <a:p>
            <a:pPr>
              <a:buClr>
                <a:srgbClr val="007E3A"/>
              </a:buClr>
            </a:pPr>
            <a:r>
              <a:rPr lang="en-US" sz="1000" dirty="0"/>
              <a:t>Rated for 1000 Vdc with interrupting rating of </a:t>
            </a:r>
            <a:br>
              <a:rPr lang="en-US" sz="1000" dirty="0"/>
            </a:br>
            <a:r>
              <a:rPr lang="en-US" sz="1000" dirty="0"/>
              <a:t>30,000 A and 60−125 A nominal amperage ratings </a:t>
            </a:r>
            <a:br>
              <a:rPr lang="en-US" sz="1000" dirty="0"/>
            </a:br>
            <a:r>
              <a:rPr lang="en-US" sz="1000" dirty="0"/>
              <a:t>in bolt-down package</a:t>
            </a:r>
          </a:p>
          <a:p>
            <a:pPr>
              <a:buClr>
                <a:srgbClr val="007E3A"/>
              </a:buClr>
            </a:pPr>
            <a:r>
              <a:rPr lang="en-US" sz="1000" dirty="0"/>
              <a:t>End caps with integrated bolt-down terminals </a:t>
            </a:r>
          </a:p>
          <a:p>
            <a:pPr lvl="0"/>
            <a:r>
              <a:rPr lang="en-US" sz="1000" dirty="0"/>
              <a:t>Compact body size of 25x73 mm</a:t>
            </a:r>
          </a:p>
          <a:p>
            <a:r>
              <a:rPr lang="en-US" sz="1000" dirty="0"/>
              <a:t>Operating temperature range from -40 ºC to 125 ºC</a:t>
            </a:r>
          </a:p>
        </p:txBody>
      </p:sp>
      <p:sp>
        <p:nvSpPr>
          <p:cNvPr id="16" name="Content Placeholder 3">
            <a:extLst>
              <a:ext uri="{FF2B5EF4-FFF2-40B4-BE49-F238E27FC236}">
                <a16:creationId xmlns:a16="http://schemas.microsoft.com/office/drawing/2014/main" id="{60153EDC-52F9-3043-9B3A-7645FF4AF12E}"/>
              </a:ext>
            </a:extLst>
          </p:cNvPr>
          <p:cNvSpPr txBox="1">
            <a:spLocks/>
          </p:cNvSpPr>
          <p:nvPr/>
        </p:nvSpPr>
        <p:spPr>
          <a:xfrm>
            <a:off x="4534535" y="791806"/>
            <a:ext cx="3247324" cy="1516959"/>
          </a:xfrm>
          <a:prstGeom prst="rect">
            <a:avLst/>
          </a:prstGeom>
          <a:noFill/>
          <a:ln>
            <a:noFill/>
          </a:ln>
        </p:spPr>
        <p:txBody>
          <a:bodyPr vert="horz" lIns="91440" tIns="45720" rIns="91440" bIns="45720" rtlCol="0" anchor="t">
            <a:noAutofit/>
          </a:bodyPr>
          <a:lst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 indent="0">
              <a:buNone/>
            </a:pPr>
            <a:r>
              <a:rPr lang="en-US" sz="1000" b="1" dirty="0">
                <a:solidFill>
                  <a:srgbClr val="007E3A"/>
                </a:solidFill>
              </a:rPr>
              <a:t>Benefits</a:t>
            </a:r>
          </a:p>
          <a:p>
            <a:r>
              <a:rPr lang="en-US" sz="1000" dirty="0"/>
              <a:t>Durable against mechanical vibration and shock,</a:t>
            </a:r>
            <a:br>
              <a:rPr lang="en-US" sz="1000" dirty="0"/>
            </a:br>
            <a:r>
              <a:rPr lang="en-US" sz="1000" dirty="0"/>
              <a:t>which increases product life and longevity</a:t>
            </a:r>
          </a:p>
          <a:p>
            <a:r>
              <a:rPr lang="en-US" sz="1000" dirty="0"/>
              <a:t>High interrupt rating and open state resistance</a:t>
            </a:r>
            <a:br>
              <a:rPr lang="en-US" sz="1000" dirty="0"/>
            </a:br>
            <a:r>
              <a:rPr lang="en-US" sz="1000" dirty="0"/>
              <a:t>for compatibility with short circuit protection </a:t>
            </a:r>
          </a:p>
          <a:p>
            <a:r>
              <a:rPr lang="en-US" sz="1000" dirty="0"/>
              <a:t>Resistance to thermal shock to handle</a:t>
            </a:r>
            <a:br>
              <a:rPr lang="en-US" sz="1000" dirty="0"/>
            </a:br>
            <a:r>
              <a:rPr lang="en-US" sz="1000" dirty="0"/>
              <a:t>temperature fluctuations for reliable </a:t>
            </a:r>
            <a:br>
              <a:rPr lang="en-US" sz="1000" dirty="0"/>
            </a:br>
            <a:r>
              <a:rPr lang="en-US" sz="1000" dirty="0"/>
              <a:t>cycling performance</a:t>
            </a:r>
          </a:p>
          <a:p>
            <a:r>
              <a:rPr lang="en-US" sz="1000" dirty="0"/>
              <a:t>Temperature and humidity-resistant to withstand</a:t>
            </a:r>
            <a:br>
              <a:rPr lang="en-US" sz="1000" dirty="0"/>
            </a:br>
            <a:r>
              <a:rPr lang="en-US" sz="1000" dirty="0"/>
              <a:t>a wide variety of environmental conditions</a:t>
            </a:r>
          </a:p>
        </p:txBody>
      </p:sp>
      <p:sp>
        <p:nvSpPr>
          <p:cNvPr id="20" name="Content Placeholder 3">
            <a:extLst>
              <a:ext uri="{FF2B5EF4-FFF2-40B4-BE49-F238E27FC236}">
                <a16:creationId xmlns:a16="http://schemas.microsoft.com/office/drawing/2014/main" id="{683B4004-66ED-E14C-BA3A-D662E98F3F36}"/>
              </a:ext>
            </a:extLst>
          </p:cNvPr>
          <p:cNvSpPr txBox="1">
            <a:spLocks/>
          </p:cNvSpPr>
          <p:nvPr/>
        </p:nvSpPr>
        <p:spPr>
          <a:xfrm>
            <a:off x="4579199" y="3786750"/>
            <a:ext cx="4107599" cy="1147200"/>
          </a:xfrm>
          <a:prstGeom prst="rect">
            <a:avLst/>
          </a:prstGeom>
          <a:noFill/>
          <a:ln>
            <a:noFill/>
          </a:ln>
        </p:spPr>
        <p:txBody>
          <a:bodyPr vert="horz" lIns="91440" tIns="45720" rIns="91440" bIns="45720" rtlCol="0" anchor="t">
            <a:noAutofit/>
          </a:bodyPr>
          <a:lst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 indent="0">
              <a:buFont typeface="Wingdings" pitchFamily="2" charset="2"/>
              <a:buNone/>
            </a:pPr>
            <a:r>
              <a:rPr lang="en-US" sz="1000" b="1" dirty="0">
                <a:solidFill>
                  <a:srgbClr val="007E3A"/>
                </a:solidFill>
              </a:rPr>
              <a:t>Markets/Applications</a:t>
            </a:r>
          </a:p>
          <a:p>
            <a:r>
              <a:rPr lang="en-US" sz="1000" dirty="0"/>
              <a:t>EV Power Circuits including:</a:t>
            </a:r>
          </a:p>
          <a:p>
            <a:pPr marL="450850" lvl="1" indent="-182563"/>
            <a:r>
              <a:rPr lang="en-US" sz="1000" dirty="0"/>
              <a:t>On-board charger</a:t>
            </a:r>
          </a:p>
          <a:p>
            <a:pPr marL="450850" lvl="1" indent="-182563"/>
            <a:r>
              <a:rPr lang="en-US" sz="1000" dirty="0"/>
              <a:t>Battery pack/distribution unit</a:t>
            </a:r>
          </a:p>
          <a:p>
            <a:pPr marL="450850" lvl="1" indent="-182563"/>
            <a:r>
              <a:rPr lang="en-US" sz="1000" dirty="0"/>
              <a:t>DC/DC converter</a:t>
            </a:r>
          </a:p>
          <a:p>
            <a:pPr marL="450850" lvl="1" indent="-182563"/>
            <a:r>
              <a:rPr lang="en-US" sz="1000" dirty="0"/>
              <a:t>Traction motor inverter </a:t>
            </a:r>
          </a:p>
        </p:txBody>
      </p:sp>
      <p:sp>
        <p:nvSpPr>
          <p:cNvPr id="24" name="Content Placeholder 2">
            <a:extLst>
              <a:ext uri="{FF2B5EF4-FFF2-40B4-BE49-F238E27FC236}">
                <a16:creationId xmlns:a16="http://schemas.microsoft.com/office/drawing/2014/main" id="{F8538CAA-70F5-4AAC-B969-D9B0845034DB}"/>
              </a:ext>
            </a:extLst>
          </p:cNvPr>
          <p:cNvSpPr txBox="1">
            <a:spLocks/>
          </p:cNvSpPr>
          <p:nvPr/>
        </p:nvSpPr>
        <p:spPr>
          <a:xfrm>
            <a:off x="442800" y="2486634"/>
            <a:ext cx="4114800" cy="251461"/>
          </a:xfrm>
          <a:prstGeom prst="rect">
            <a:avLst/>
          </a:prstGeom>
          <a:noFill/>
          <a:ln>
            <a:noFill/>
          </a:ln>
        </p:spPr>
        <p:txBody>
          <a:bodyPr vert="horz" lIns="91440" tIns="45720" rIns="91440" bIns="45720" rtlCol="0" anchor="t">
            <a:noAutofit/>
          </a:bodyPr>
          <a:lst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 indent="0">
              <a:lnSpc>
                <a:spcPct val="120000"/>
              </a:lnSpc>
              <a:buNone/>
            </a:pPr>
            <a:r>
              <a:rPr lang="en-US" sz="1000" b="1" dirty="0">
                <a:solidFill>
                  <a:srgbClr val="007E3A"/>
                </a:solidFill>
              </a:rPr>
              <a:t>Technical resources </a:t>
            </a:r>
            <a:r>
              <a:rPr lang="en-US" sz="900" b="1" i="1" dirty="0">
                <a:solidFill>
                  <a:schemeClr val="tx1">
                    <a:lumMod val="50000"/>
                    <a:lumOff val="50000"/>
                  </a:schemeClr>
                </a:solidFill>
              </a:rPr>
              <a:t>(Click on below icons to learn more)</a:t>
            </a:r>
          </a:p>
        </p:txBody>
      </p:sp>
      <p:pic>
        <p:nvPicPr>
          <p:cNvPr id="10" name="Picture 9" descr="A close up of a sign&#10;&#10;Description automatically generated">
            <a:hlinkClick r:id="rId5"/>
            <a:extLst>
              <a:ext uri="{FF2B5EF4-FFF2-40B4-BE49-F238E27FC236}">
                <a16:creationId xmlns:a16="http://schemas.microsoft.com/office/drawing/2014/main" id="{563C1D0F-C605-4A13-B713-726935CFB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555" y="2787222"/>
            <a:ext cx="365760" cy="365760"/>
          </a:xfrm>
          <a:prstGeom prst="rect">
            <a:avLst/>
          </a:prstGeom>
        </p:spPr>
      </p:pic>
      <p:pic>
        <p:nvPicPr>
          <p:cNvPr id="11" name="Picture 10">
            <a:hlinkClick r:id="rId7"/>
            <a:extLst>
              <a:ext uri="{FF2B5EF4-FFF2-40B4-BE49-F238E27FC236}">
                <a16:creationId xmlns:a16="http://schemas.microsoft.com/office/drawing/2014/main" id="{0EA5C09F-517E-4DC1-8012-145CE86F3A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425" r="34389" b="31277"/>
          <a:stretch/>
        </p:blipFill>
        <p:spPr>
          <a:xfrm>
            <a:off x="1407600" y="2787222"/>
            <a:ext cx="368944" cy="365760"/>
          </a:xfrm>
          <a:prstGeom prst="rect">
            <a:avLst/>
          </a:prstGeom>
        </p:spPr>
      </p:pic>
      <p:pic>
        <p:nvPicPr>
          <p:cNvPr id="15" name="Picture 14" descr="A close up of a sign&#10;&#10;Description automatically generated">
            <a:hlinkClick r:id="rId9"/>
            <a:extLst>
              <a:ext uri="{FF2B5EF4-FFF2-40B4-BE49-F238E27FC236}">
                <a16:creationId xmlns:a16="http://schemas.microsoft.com/office/drawing/2014/main" id="{B35CBD3F-35BF-4F5D-B5BC-DEE283ED26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283" r="18284" b="48597"/>
          <a:stretch/>
        </p:blipFill>
        <p:spPr>
          <a:xfrm>
            <a:off x="2178000" y="2787222"/>
            <a:ext cx="365760" cy="360949"/>
          </a:xfrm>
          <a:prstGeom prst="rect">
            <a:avLst/>
          </a:prstGeom>
        </p:spPr>
      </p:pic>
      <p:sp>
        <p:nvSpPr>
          <p:cNvPr id="35" name="TextBox 34">
            <a:extLst>
              <a:ext uri="{FF2B5EF4-FFF2-40B4-BE49-F238E27FC236}">
                <a16:creationId xmlns:a16="http://schemas.microsoft.com/office/drawing/2014/main" id="{F23829AC-5E39-4C9D-8DBB-2A2FE213DCCF}"/>
              </a:ext>
            </a:extLst>
          </p:cNvPr>
          <p:cNvSpPr txBox="1"/>
          <p:nvPr/>
        </p:nvSpPr>
        <p:spPr>
          <a:xfrm>
            <a:off x="1953950" y="3168822"/>
            <a:ext cx="792480" cy="215444"/>
          </a:xfrm>
          <a:prstGeom prst="rect">
            <a:avLst/>
          </a:prstGeom>
          <a:noFill/>
        </p:spPr>
        <p:txBody>
          <a:bodyPr wrap="square" rtlCol="0">
            <a:spAutoFit/>
          </a:bodyPr>
          <a:lstStyle/>
          <a:p>
            <a:pPr algn="ctr"/>
            <a:r>
              <a:rPr lang="en-US" sz="800" b="1" dirty="0">
                <a:solidFill>
                  <a:schemeClr val="tx1">
                    <a:lumMod val="50000"/>
                    <a:lumOff val="50000"/>
                  </a:schemeClr>
                </a:solidFill>
              </a:rPr>
              <a:t>Tech Info</a:t>
            </a:r>
          </a:p>
        </p:txBody>
      </p:sp>
      <p:sp>
        <p:nvSpPr>
          <p:cNvPr id="36" name="TextBox 35">
            <a:extLst>
              <a:ext uri="{FF2B5EF4-FFF2-40B4-BE49-F238E27FC236}">
                <a16:creationId xmlns:a16="http://schemas.microsoft.com/office/drawing/2014/main" id="{00B945C9-31C8-4BF3-B67B-087B227A991E}"/>
              </a:ext>
            </a:extLst>
          </p:cNvPr>
          <p:cNvSpPr txBox="1"/>
          <p:nvPr/>
        </p:nvSpPr>
        <p:spPr>
          <a:xfrm>
            <a:off x="1195832" y="3168822"/>
            <a:ext cx="792480" cy="215444"/>
          </a:xfrm>
          <a:prstGeom prst="rect">
            <a:avLst/>
          </a:prstGeom>
          <a:noFill/>
        </p:spPr>
        <p:txBody>
          <a:bodyPr wrap="square" rtlCol="0" anchor="t">
            <a:spAutoFit/>
          </a:bodyPr>
          <a:lstStyle/>
          <a:p>
            <a:pPr algn="ctr"/>
            <a:r>
              <a:rPr lang="en-US" sz="800" b="1" dirty="0">
                <a:solidFill>
                  <a:schemeClr val="tx1">
                    <a:lumMod val="50000"/>
                    <a:lumOff val="50000"/>
                  </a:schemeClr>
                </a:solidFill>
                <a:latin typeface="Arial"/>
                <a:ea typeface="ＭＳ Ｐゴシック"/>
                <a:cs typeface="Arial"/>
              </a:rPr>
              <a:t>Datasheet</a:t>
            </a:r>
            <a:endParaRPr lang="en-US" dirty="0"/>
          </a:p>
        </p:txBody>
      </p:sp>
      <p:sp>
        <p:nvSpPr>
          <p:cNvPr id="37" name="TextBox 36">
            <a:extLst>
              <a:ext uri="{FF2B5EF4-FFF2-40B4-BE49-F238E27FC236}">
                <a16:creationId xmlns:a16="http://schemas.microsoft.com/office/drawing/2014/main" id="{7DE2EE51-5722-4DC5-B5A4-4B2D19856A23}"/>
              </a:ext>
            </a:extLst>
          </p:cNvPr>
          <p:cNvSpPr txBox="1"/>
          <p:nvPr/>
        </p:nvSpPr>
        <p:spPr>
          <a:xfrm>
            <a:off x="447105" y="3168822"/>
            <a:ext cx="792480" cy="215444"/>
          </a:xfrm>
          <a:prstGeom prst="rect">
            <a:avLst/>
          </a:prstGeom>
          <a:noFill/>
        </p:spPr>
        <p:txBody>
          <a:bodyPr wrap="square" rtlCol="0" anchor="t">
            <a:spAutoFit/>
          </a:bodyPr>
          <a:lstStyle/>
          <a:p>
            <a:pPr algn="ctr"/>
            <a:r>
              <a:rPr lang="en-US" sz="800" b="1" dirty="0">
                <a:solidFill>
                  <a:schemeClr val="tx1">
                    <a:lumMod val="50000"/>
                    <a:lumOff val="50000"/>
                  </a:schemeClr>
                </a:solidFill>
                <a:latin typeface="Arial"/>
                <a:ea typeface="ＭＳ Ｐゴシック"/>
                <a:cs typeface="Arial"/>
              </a:rPr>
              <a:t>Series Page</a:t>
            </a:r>
            <a:endParaRPr lang="en-US" dirty="0"/>
          </a:p>
        </p:txBody>
      </p:sp>
      <p:sp>
        <p:nvSpPr>
          <p:cNvPr id="21" name="TextBox 20">
            <a:extLst>
              <a:ext uri="{FF2B5EF4-FFF2-40B4-BE49-F238E27FC236}">
                <a16:creationId xmlns:a16="http://schemas.microsoft.com/office/drawing/2014/main" id="{232037B6-ADE9-4434-8D45-06B16A0C1864}"/>
              </a:ext>
            </a:extLst>
          </p:cNvPr>
          <p:cNvSpPr txBox="1"/>
          <p:nvPr/>
        </p:nvSpPr>
        <p:spPr>
          <a:xfrm>
            <a:off x="7510695" y="1784124"/>
            <a:ext cx="1506886" cy="684803"/>
          </a:xfrm>
          <a:prstGeom prst="rect">
            <a:avLst/>
          </a:prstGeom>
          <a:noFill/>
        </p:spPr>
        <p:txBody>
          <a:bodyPr wrap="square" rtlCol="0">
            <a:spAutoFit/>
          </a:bodyPr>
          <a:lstStyle/>
          <a:p>
            <a:pPr marL="4572" algn="ctr">
              <a:spcBef>
                <a:spcPts val="0"/>
              </a:spcBef>
              <a:spcAft>
                <a:spcPts val="300"/>
              </a:spcAft>
              <a:buClr>
                <a:srgbClr val="107952"/>
              </a:buClr>
            </a:pPr>
            <a:r>
              <a:rPr lang="pt-BR" sz="900" b="1" dirty="0">
                <a:solidFill>
                  <a:schemeClr val="bg1">
                    <a:lumMod val="50000"/>
                  </a:schemeClr>
                </a:solidFill>
                <a:latin typeface="+mj-lt"/>
                <a:cs typeface="Arial" pitchFamily="34" charset="0"/>
              </a:rPr>
              <a:t>Recommended</a:t>
            </a:r>
            <a:br>
              <a:rPr lang="pt-BR" sz="900" b="1" dirty="0">
                <a:solidFill>
                  <a:schemeClr val="bg1">
                    <a:lumMod val="50000"/>
                  </a:schemeClr>
                </a:solidFill>
                <a:latin typeface="+mj-lt"/>
                <a:cs typeface="Arial" pitchFamily="34" charset="0"/>
              </a:rPr>
            </a:br>
            <a:r>
              <a:rPr lang="pt-BR" sz="900" b="1" dirty="0">
                <a:solidFill>
                  <a:schemeClr val="bg1">
                    <a:lumMod val="50000"/>
                  </a:schemeClr>
                </a:solidFill>
                <a:latin typeface="+mj-lt"/>
                <a:cs typeface="Arial" pitchFamily="34" charset="0"/>
              </a:rPr>
              <a:t>Fuse Blocks</a:t>
            </a:r>
          </a:p>
          <a:p>
            <a:pPr algn="ctr"/>
            <a:r>
              <a:rPr lang="pt-BR" sz="900" dirty="0">
                <a:solidFill>
                  <a:schemeClr val="bg1">
                    <a:lumMod val="50000"/>
                  </a:schemeClr>
                </a:solidFill>
              </a:rPr>
              <a:t>LSCR001 (60–125 A)</a:t>
            </a:r>
          </a:p>
          <a:p>
            <a:pPr algn="ctr"/>
            <a:r>
              <a:rPr lang="pt-BR" sz="900" dirty="0">
                <a:solidFill>
                  <a:schemeClr val="bg1">
                    <a:lumMod val="50000"/>
                  </a:schemeClr>
                </a:solidFill>
              </a:rPr>
              <a:t>LSCR002 (150–600 A)</a:t>
            </a:r>
            <a:endParaRPr lang="en-IN" sz="900" dirty="0">
              <a:solidFill>
                <a:schemeClr val="bg1">
                  <a:lumMod val="50000"/>
                </a:schemeClr>
              </a:solidFill>
            </a:endParaRPr>
          </a:p>
        </p:txBody>
      </p:sp>
      <p:pic>
        <p:nvPicPr>
          <p:cNvPr id="47" name="Picture 46" descr="A picture containing electronics, telephone, open, opened&#10;&#10;Description automatically generated">
            <a:extLst>
              <a:ext uri="{FF2B5EF4-FFF2-40B4-BE49-F238E27FC236}">
                <a16:creationId xmlns:a16="http://schemas.microsoft.com/office/drawing/2014/main" id="{A9DAB045-447F-4B17-B355-A48C4E1FB1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9434" y="3467782"/>
            <a:ext cx="808952" cy="1539177"/>
          </a:xfrm>
          <a:prstGeom prst="rect">
            <a:avLst/>
          </a:prstGeom>
        </p:spPr>
      </p:pic>
      <p:pic>
        <p:nvPicPr>
          <p:cNvPr id="40" name="Picture 39">
            <a:extLst>
              <a:ext uri="{FF2B5EF4-FFF2-40B4-BE49-F238E27FC236}">
                <a16:creationId xmlns:a16="http://schemas.microsoft.com/office/drawing/2014/main" id="{548E116C-DD16-4416-BF93-3B8C6AECEAF2}"/>
              </a:ext>
            </a:extLst>
          </p:cNvPr>
          <p:cNvPicPr>
            <a:picLocks noChangeAspect="1"/>
          </p:cNvPicPr>
          <p:nvPr/>
        </p:nvPicPr>
        <p:blipFill>
          <a:blip r:embed="rId12"/>
          <a:stretch>
            <a:fillRect/>
          </a:stretch>
        </p:blipFill>
        <p:spPr>
          <a:xfrm>
            <a:off x="1130764" y="3521790"/>
            <a:ext cx="1892674" cy="899020"/>
          </a:xfrm>
          <a:prstGeom prst="rect">
            <a:avLst/>
          </a:prstGeom>
        </p:spPr>
      </p:pic>
      <p:cxnSp>
        <p:nvCxnSpPr>
          <p:cNvPr id="41" name="Straight Arrow Connector 40">
            <a:extLst>
              <a:ext uri="{FF2B5EF4-FFF2-40B4-BE49-F238E27FC236}">
                <a16:creationId xmlns:a16="http://schemas.microsoft.com/office/drawing/2014/main" id="{5570A634-F41D-4AC3-8A4A-61005098E3FF}"/>
              </a:ext>
            </a:extLst>
          </p:cNvPr>
          <p:cNvCxnSpPr>
            <a:cxnSpLocks/>
          </p:cNvCxnSpPr>
          <p:nvPr/>
        </p:nvCxnSpPr>
        <p:spPr>
          <a:xfrm>
            <a:off x="882557" y="3738827"/>
            <a:ext cx="336770" cy="199147"/>
          </a:xfrm>
          <a:prstGeom prst="straightConnector1">
            <a:avLst/>
          </a:prstGeom>
          <a:ln w="6350" cap="rnd">
            <a:solidFill>
              <a:srgbClr val="007E3A"/>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99309E-573B-4CC5-A7B3-7006C6C60EEF}"/>
              </a:ext>
            </a:extLst>
          </p:cNvPr>
          <p:cNvCxnSpPr>
            <a:cxnSpLocks/>
          </p:cNvCxnSpPr>
          <p:nvPr/>
        </p:nvCxnSpPr>
        <p:spPr>
          <a:xfrm flipH="1" flipV="1">
            <a:off x="1670928" y="4059789"/>
            <a:ext cx="415443" cy="488889"/>
          </a:xfrm>
          <a:prstGeom prst="straightConnector1">
            <a:avLst/>
          </a:prstGeom>
          <a:ln w="6350" cap="rnd">
            <a:solidFill>
              <a:srgbClr val="007E3A"/>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D616D3-595B-4BC4-AE08-93CB081E19C7}"/>
              </a:ext>
            </a:extLst>
          </p:cNvPr>
          <p:cNvCxnSpPr>
            <a:cxnSpLocks/>
          </p:cNvCxnSpPr>
          <p:nvPr/>
        </p:nvCxnSpPr>
        <p:spPr>
          <a:xfrm flipH="1" flipV="1">
            <a:off x="2286392" y="4071044"/>
            <a:ext cx="761423" cy="230483"/>
          </a:xfrm>
          <a:prstGeom prst="straightConnector1">
            <a:avLst/>
          </a:prstGeom>
          <a:ln w="6350" cap="rnd">
            <a:solidFill>
              <a:srgbClr val="007E3A"/>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A70C241-902C-4F95-8906-4A745F4F0FF8}"/>
              </a:ext>
            </a:extLst>
          </p:cNvPr>
          <p:cNvCxnSpPr>
            <a:cxnSpLocks/>
          </p:cNvCxnSpPr>
          <p:nvPr/>
        </p:nvCxnSpPr>
        <p:spPr>
          <a:xfrm flipH="1" flipV="1">
            <a:off x="2058345" y="4105999"/>
            <a:ext cx="457283" cy="249828"/>
          </a:xfrm>
          <a:prstGeom prst="straightConnector1">
            <a:avLst/>
          </a:prstGeom>
          <a:ln w="6350" cap="rnd">
            <a:solidFill>
              <a:srgbClr val="007E3A"/>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EFE926B-AD8F-48B8-B207-F0C1A47E4C91}"/>
              </a:ext>
            </a:extLst>
          </p:cNvPr>
          <p:cNvCxnSpPr>
            <a:cxnSpLocks/>
          </p:cNvCxnSpPr>
          <p:nvPr/>
        </p:nvCxnSpPr>
        <p:spPr>
          <a:xfrm flipV="1">
            <a:off x="1025432" y="4008943"/>
            <a:ext cx="458090" cy="303765"/>
          </a:xfrm>
          <a:prstGeom prst="straightConnector1">
            <a:avLst/>
          </a:prstGeom>
          <a:ln w="6350" cap="rnd">
            <a:solidFill>
              <a:srgbClr val="007E3A"/>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2560075-050E-4C63-9893-138F1454E4A3}"/>
              </a:ext>
            </a:extLst>
          </p:cNvPr>
          <p:cNvCxnSpPr>
            <a:cxnSpLocks/>
          </p:cNvCxnSpPr>
          <p:nvPr/>
        </p:nvCxnSpPr>
        <p:spPr>
          <a:xfrm flipH="1">
            <a:off x="2517386" y="3665352"/>
            <a:ext cx="567050" cy="289627"/>
          </a:xfrm>
          <a:prstGeom prst="straightConnector1">
            <a:avLst/>
          </a:prstGeom>
          <a:ln w="6350" cap="rnd">
            <a:solidFill>
              <a:srgbClr val="007E3A"/>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9801C57-B5CE-4FEA-A2B5-AB6305DC70FE}"/>
              </a:ext>
            </a:extLst>
          </p:cNvPr>
          <p:cNvSpPr txBox="1"/>
          <p:nvPr/>
        </p:nvSpPr>
        <p:spPr>
          <a:xfrm>
            <a:off x="356301" y="4271629"/>
            <a:ext cx="885370" cy="184666"/>
          </a:xfrm>
          <a:prstGeom prst="rect">
            <a:avLst/>
          </a:prstGeom>
          <a:noFill/>
        </p:spPr>
        <p:txBody>
          <a:bodyPr wrap="square" rtlCol="0">
            <a:spAutoFit/>
          </a:bodyPr>
          <a:lstStyle/>
          <a:p>
            <a:r>
              <a:rPr lang="en-US" sz="600" b="1" dirty="0">
                <a:solidFill>
                  <a:schemeClr val="bg1">
                    <a:lumMod val="50000"/>
                  </a:schemeClr>
                </a:solidFill>
              </a:rPr>
              <a:t>DC/DC Converter </a:t>
            </a:r>
          </a:p>
        </p:txBody>
      </p:sp>
      <p:sp>
        <p:nvSpPr>
          <p:cNvPr id="51" name="TextBox 50">
            <a:extLst>
              <a:ext uri="{FF2B5EF4-FFF2-40B4-BE49-F238E27FC236}">
                <a16:creationId xmlns:a16="http://schemas.microsoft.com/office/drawing/2014/main" id="{7A15F1AC-CC07-4B1C-B301-20FB1359C4B0}"/>
              </a:ext>
            </a:extLst>
          </p:cNvPr>
          <p:cNvSpPr txBox="1"/>
          <p:nvPr/>
        </p:nvSpPr>
        <p:spPr>
          <a:xfrm>
            <a:off x="356301" y="3573019"/>
            <a:ext cx="872355" cy="184666"/>
          </a:xfrm>
          <a:prstGeom prst="rect">
            <a:avLst/>
          </a:prstGeom>
          <a:noFill/>
        </p:spPr>
        <p:txBody>
          <a:bodyPr wrap="none" rtlCol="0">
            <a:spAutoFit/>
          </a:bodyPr>
          <a:lstStyle/>
          <a:p>
            <a:r>
              <a:rPr lang="en-US" sz="600" b="1" dirty="0">
                <a:solidFill>
                  <a:schemeClr val="bg1">
                    <a:lumMod val="50000"/>
                  </a:schemeClr>
                </a:solidFill>
              </a:rPr>
              <a:t>On Board Charger </a:t>
            </a:r>
          </a:p>
        </p:txBody>
      </p:sp>
      <p:sp>
        <p:nvSpPr>
          <p:cNvPr id="52" name="TextBox 51">
            <a:extLst>
              <a:ext uri="{FF2B5EF4-FFF2-40B4-BE49-F238E27FC236}">
                <a16:creationId xmlns:a16="http://schemas.microsoft.com/office/drawing/2014/main" id="{D144A192-EBFB-4F6C-B8FE-738B4C6935C1}"/>
              </a:ext>
            </a:extLst>
          </p:cNvPr>
          <p:cNvSpPr txBox="1"/>
          <p:nvPr/>
        </p:nvSpPr>
        <p:spPr>
          <a:xfrm>
            <a:off x="3000978" y="4176254"/>
            <a:ext cx="668605" cy="276999"/>
          </a:xfrm>
          <a:prstGeom prst="rect">
            <a:avLst/>
          </a:prstGeom>
          <a:noFill/>
        </p:spPr>
        <p:txBody>
          <a:bodyPr wrap="square" rtlCol="0">
            <a:spAutoFit/>
          </a:bodyPr>
          <a:lstStyle/>
          <a:p>
            <a:r>
              <a:rPr lang="en-US" sz="600" b="1" dirty="0">
                <a:solidFill>
                  <a:schemeClr val="bg1">
                    <a:lumMod val="50000"/>
                  </a:schemeClr>
                </a:solidFill>
              </a:rPr>
              <a:t>High Voltage</a:t>
            </a:r>
            <a:br>
              <a:rPr lang="en-US" sz="600" b="1" dirty="0">
                <a:solidFill>
                  <a:schemeClr val="bg1">
                    <a:lumMod val="50000"/>
                  </a:schemeClr>
                </a:solidFill>
              </a:rPr>
            </a:br>
            <a:r>
              <a:rPr lang="en-US" sz="600" b="1" dirty="0">
                <a:solidFill>
                  <a:schemeClr val="bg1">
                    <a:lumMod val="50000"/>
                  </a:schemeClr>
                </a:solidFill>
              </a:rPr>
              <a:t>Battery Pack</a:t>
            </a:r>
          </a:p>
        </p:txBody>
      </p:sp>
      <p:sp>
        <p:nvSpPr>
          <p:cNvPr id="53" name="TextBox 52">
            <a:extLst>
              <a:ext uri="{FF2B5EF4-FFF2-40B4-BE49-F238E27FC236}">
                <a16:creationId xmlns:a16="http://schemas.microsoft.com/office/drawing/2014/main" id="{8EFDD52D-C784-4B3D-95B6-9827840250F5}"/>
              </a:ext>
            </a:extLst>
          </p:cNvPr>
          <p:cNvSpPr txBox="1"/>
          <p:nvPr/>
        </p:nvSpPr>
        <p:spPr>
          <a:xfrm>
            <a:off x="2646906" y="3503606"/>
            <a:ext cx="1072009" cy="184666"/>
          </a:xfrm>
          <a:prstGeom prst="rect">
            <a:avLst/>
          </a:prstGeom>
          <a:noFill/>
        </p:spPr>
        <p:txBody>
          <a:bodyPr wrap="square" rtlCol="0">
            <a:spAutoFit/>
          </a:bodyPr>
          <a:lstStyle/>
          <a:p>
            <a:r>
              <a:rPr lang="en-US" sz="600" b="1" dirty="0">
                <a:solidFill>
                  <a:schemeClr val="bg1">
                    <a:lumMod val="50000"/>
                  </a:schemeClr>
                </a:solidFill>
              </a:rPr>
              <a:t>Battery Distribution Unit </a:t>
            </a:r>
          </a:p>
        </p:txBody>
      </p:sp>
      <p:sp>
        <p:nvSpPr>
          <p:cNvPr id="54" name="TextBox 53">
            <a:extLst>
              <a:ext uri="{FF2B5EF4-FFF2-40B4-BE49-F238E27FC236}">
                <a16:creationId xmlns:a16="http://schemas.microsoft.com/office/drawing/2014/main" id="{EC1CFC49-BEC6-4319-9AB5-1E12DAD6C656}"/>
              </a:ext>
            </a:extLst>
          </p:cNvPr>
          <p:cNvSpPr txBox="1"/>
          <p:nvPr/>
        </p:nvSpPr>
        <p:spPr>
          <a:xfrm>
            <a:off x="1462471" y="4508452"/>
            <a:ext cx="1026243" cy="184666"/>
          </a:xfrm>
          <a:prstGeom prst="rect">
            <a:avLst/>
          </a:prstGeom>
          <a:noFill/>
        </p:spPr>
        <p:txBody>
          <a:bodyPr wrap="none" rtlCol="0">
            <a:spAutoFit/>
          </a:bodyPr>
          <a:lstStyle/>
          <a:p>
            <a:r>
              <a:rPr lang="en-US" sz="600" b="1" dirty="0">
                <a:solidFill>
                  <a:schemeClr val="bg1">
                    <a:lumMod val="50000"/>
                  </a:schemeClr>
                </a:solidFill>
              </a:rPr>
              <a:t>Traction Motor Inverter</a:t>
            </a:r>
          </a:p>
        </p:txBody>
      </p:sp>
      <p:sp>
        <p:nvSpPr>
          <p:cNvPr id="55" name="TextBox 54">
            <a:extLst>
              <a:ext uri="{FF2B5EF4-FFF2-40B4-BE49-F238E27FC236}">
                <a16:creationId xmlns:a16="http://schemas.microsoft.com/office/drawing/2014/main" id="{9FD0F2E1-95A6-4415-ACBA-FBE270C96059}"/>
              </a:ext>
            </a:extLst>
          </p:cNvPr>
          <p:cNvSpPr txBox="1"/>
          <p:nvPr/>
        </p:nvSpPr>
        <p:spPr>
          <a:xfrm>
            <a:off x="2264569" y="4352209"/>
            <a:ext cx="756938" cy="184666"/>
          </a:xfrm>
          <a:prstGeom prst="rect">
            <a:avLst/>
          </a:prstGeom>
          <a:noFill/>
        </p:spPr>
        <p:txBody>
          <a:bodyPr wrap="none" rtlCol="0">
            <a:spAutoFit/>
          </a:bodyPr>
          <a:lstStyle/>
          <a:p>
            <a:r>
              <a:rPr lang="en-US" sz="600" b="1" dirty="0">
                <a:solidFill>
                  <a:schemeClr val="bg1">
                    <a:lumMod val="50000"/>
                  </a:schemeClr>
                </a:solidFill>
              </a:rPr>
              <a:t>Ancillary Loads</a:t>
            </a:r>
          </a:p>
        </p:txBody>
      </p:sp>
    </p:spTree>
    <p:extLst>
      <p:ext uri="{BB962C8B-B14F-4D97-AF65-F5344CB8AC3E}">
        <p14:creationId xmlns:p14="http://schemas.microsoft.com/office/powerpoint/2010/main" val="418731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68F4-1B5D-4888-BC75-7D2A089B5319}"/>
              </a:ext>
            </a:extLst>
          </p:cNvPr>
          <p:cNvSpPr>
            <a:spLocks noGrp="1"/>
          </p:cNvSpPr>
          <p:nvPr>
            <p:ph type="title"/>
          </p:nvPr>
        </p:nvSpPr>
        <p:spPr/>
        <p:txBody>
          <a:bodyPr>
            <a:normAutofit/>
          </a:bodyPr>
          <a:lstStyle/>
          <a:p>
            <a:r>
              <a:rPr lang="en-US" spc="-5" dirty="0"/>
              <a:t>Target</a:t>
            </a:r>
            <a:r>
              <a:rPr lang="en-US" spc="15" dirty="0"/>
              <a:t> </a:t>
            </a:r>
            <a:r>
              <a:rPr lang="en-US" spc="-5" dirty="0"/>
              <a:t>markets and applications</a:t>
            </a:r>
            <a:endParaRPr lang="en-US" dirty="0"/>
          </a:p>
        </p:txBody>
      </p:sp>
      <p:graphicFrame>
        <p:nvGraphicFramePr>
          <p:cNvPr id="5" name="object 3">
            <a:extLst>
              <a:ext uri="{FF2B5EF4-FFF2-40B4-BE49-F238E27FC236}">
                <a16:creationId xmlns:a16="http://schemas.microsoft.com/office/drawing/2014/main" id="{F3F8C6F8-EB97-419A-918C-CD587593B543}"/>
              </a:ext>
            </a:extLst>
          </p:cNvPr>
          <p:cNvGraphicFramePr>
            <a:graphicFrameLocks noGrp="1"/>
          </p:cNvGraphicFramePr>
          <p:nvPr>
            <p:extLst>
              <p:ext uri="{D42A27DB-BD31-4B8C-83A1-F6EECF244321}">
                <p14:modId xmlns:p14="http://schemas.microsoft.com/office/powerpoint/2010/main" val="4054065584"/>
              </p:ext>
            </p:extLst>
          </p:nvPr>
        </p:nvGraphicFramePr>
        <p:xfrm>
          <a:off x="450850" y="908050"/>
          <a:ext cx="8230235" cy="3047995"/>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20000"/>
                    </a:ext>
                  </a:extLst>
                </a:gridCol>
                <a:gridCol w="2201545">
                  <a:extLst>
                    <a:ext uri="{9D8B030D-6E8A-4147-A177-3AD203B41FA5}">
                      <a16:colId xmlns:a16="http://schemas.microsoft.com/office/drawing/2014/main" val="20001"/>
                    </a:ext>
                  </a:extLst>
                </a:gridCol>
                <a:gridCol w="2201545">
                  <a:extLst>
                    <a:ext uri="{9D8B030D-6E8A-4147-A177-3AD203B41FA5}">
                      <a16:colId xmlns:a16="http://schemas.microsoft.com/office/drawing/2014/main" val="20002"/>
                    </a:ext>
                  </a:extLst>
                </a:gridCol>
                <a:gridCol w="2201545">
                  <a:extLst>
                    <a:ext uri="{9D8B030D-6E8A-4147-A177-3AD203B41FA5}">
                      <a16:colId xmlns:a16="http://schemas.microsoft.com/office/drawing/2014/main" val="20003"/>
                    </a:ext>
                  </a:extLst>
                </a:gridCol>
              </a:tblGrid>
              <a:tr h="243839">
                <a:tc>
                  <a:txBody>
                    <a:bodyPr/>
                    <a:lstStyle/>
                    <a:p>
                      <a:pPr algn="ctr">
                        <a:lnSpc>
                          <a:spcPct val="100000"/>
                        </a:lnSpc>
                        <a:spcBef>
                          <a:spcPts val="330"/>
                        </a:spcBef>
                      </a:pPr>
                      <a:r>
                        <a:rPr lang="en-IN" sz="1000" b="1" spc="-5" dirty="0">
                          <a:latin typeface="Arial"/>
                          <a:cs typeface="Arial"/>
                        </a:rPr>
                        <a:t>Markets</a:t>
                      </a:r>
                      <a:endParaRPr lang="en-IN" sz="1000" dirty="0">
                        <a:latin typeface="Arial"/>
                        <a:cs typeface="Arial"/>
                      </a:endParaRPr>
                    </a:p>
                  </a:txBody>
                  <a:tcPr marL="0" marR="0" marT="41910" marB="0">
                    <a:lnL w="12700">
                      <a:solidFill>
                        <a:srgbClr val="7E7E7E"/>
                      </a:solidFill>
                      <a:prstDash val="solid"/>
                    </a:lnL>
                    <a:lnR w="6350">
                      <a:solidFill>
                        <a:srgbClr val="7E7E7E"/>
                      </a:solidFill>
                      <a:prstDash val="solid"/>
                    </a:lnR>
                    <a:lnT w="12700">
                      <a:solidFill>
                        <a:srgbClr val="7E7E7E"/>
                      </a:solidFill>
                      <a:prstDash val="solid"/>
                    </a:lnT>
                    <a:lnB w="12700">
                      <a:solidFill>
                        <a:srgbClr val="7E7E7E"/>
                      </a:solidFill>
                      <a:prstDash val="solid"/>
                    </a:lnB>
                    <a:solidFill>
                      <a:srgbClr val="CCCCCC"/>
                    </a:solidFill>
                  </a:tcPr>
                </a:tc>
                <a:tc>
                  <a:txBody>
                    <a:bodyPr/>
                    <a:lstStyle/>
                    <a:p>
                      <a:pPr algn="ctr">
                        <a:lnSpc>
                          <a:spcPct val="100000"/>
                        </a:lnSpc>
                        <a:spcBef>
                          <a:spcPts val="330"/>
                        </a:spcBef>
                      </a:pPr>
                      <a:r>
                        <a:rPr lang="en-IN" sz="1000" b="1" spc="-10" dirty="0">
                          <a:latin typeface="Arial"/>
                          <a:cs typeface="Arial"/>
                        </a:rPr>
                        <a:t>Applications</a:t>
                      </a:r>
                      <a:endParaRPr lang="en-IN" sz="1000" dirty="0">
                        <a:latin typeface="Arial"/>
                        <a:cs typeface="Arial"/>
                      </a:endParaRPr>
                    </a:p>
                  </a:txBody>
                  <a:tcPr marL="0" marR="0" marT="41910" marB="0">
                    <a:lnL w="6350">
                      <a:solidFill>
                        <a:srgbClr val="7E7E7E"/>
                      </a:solidFill>
                      <a:prstDash val="solid"/>
                    </a:lnL>
                    <a:lnR w="6350" cap="flat" cmpd="sng" algn="ctr">
                      <a:solidFill>
                        <a:srgbClr val="7E7E7E"/>
                      </a:solidFill>
                      <a:prstDash val="solid"/>
                      <a:round/>
                      <a:headEnd type="none" w="med" len="med"/>
                      <a:tailEnd type="none" w="med" len="med"/>
                    </a:lnR>
                    <a:lnT w="12700">
                      <a:solidFill>
                        <a:srgbClr val="7E7E7E"/>
                      </a:solidFill>
                      <a:prstDash val="solid"/>
                    </a:lnT>
                    <a:lnB w="12700">
                      <a:solidFill>
                        <a:srgbClr val="7E7E7E"/>
                      </a:solidFill>
                      <a:prstDash val="solid"/>
                    </a:lnB>
                    <a:solidFill>
                      <a:srgbClr val="CCCCCC"/>
                    </a:solidFill>
                  </a:tcPr>
                </a:tc>
                <a:tc>
                  <a:txBody>
                    <a:bodyPr/>
                    <a:lstStyle/>
                    <a:p>
                      <a:pPr marL="3175" algn="ctr">
                        <a:lnSpc>
                          <a:spcPct val="100000"/>
                        </a:lnSpc>
                        <a:spcBef>
                          <a:spcPts val="330"/>
                        </a:spcBef>
                      </a:pPr>
                      <a:r>
                        <a:rPr lang="en-IN" sz="1000" b="1" spc="-5" dirty="0">
                          <a:latin typeface="Arial"/>
                          <a:cs typeface="Arial"/>
                        </a:rPr>
                        <a:t>Select OEMs and Tier 1 Suppliers</a:t>
                      </a:r>
                      <a:endParaRPr lang="en-IN" sz="1000" dirty="0">
                        <a:latin typeface="Arial"/>
                        <a:cs typeface="Arial"/>
                      </a:endParaRPr>
                    </a:p>
                  </a:txBody>
                  <a:tcPr marL="0" marR="0" marT="41910" marB="0">
                    <a:lnL w="6350">
                      <a:solidFill>
                        <a:srgbClr val="7E7E7E"/>
                      </a:solidFill>
                      <a:prstDash val="solid"/>
                    </a:lnL>
                    <a:lnR w="6350">
                      <a:solidFill>
                        <a:srgbClr val="7E7E7E"/>
                      </a:solidFill>
                      <a:prstDash val="solid"/>
                    </a:lnR>
                    <a:lnT w="12700">
                      <a:solidFill>
                        <a:srgbClr val="7E7E7E"/>
                      </a:solidFill>
                      <a:prstDash val="solid"/>
                    </a:lnT>
                    <a:lnB w="12700">
                      <a:solidFill>
                        <a:srgbClr val="7E7E7E"/>
                      </a:solidFill>
                      <a:prstDash val="solid"/>
                    </a:lnB>
                    <a:solidFill>
                      <a:srgbClr val="CCCCCC"/>
                    </a:solidFill>
                  </a:tcPr>
                </a:tc>
                <a:tc>
                  <a:txBody>
                    <a:bodyPr/>
                    <a:lstStyle/>
                    <a:p>
                      <a:pPr marL="3175" algn="ctr">
                        <a:lnSpc>
                          <a:spcPct val="100000"/>
                        </a:lnSpc>
                        <a:spcBef>
                          <a:spcPts val="330"/>
                        </a:spcBef>
                      </a:pPr>
                      <a:r>
                        <a:rPr lang="en-IN" sz="1000" b="1" spc="-5" dirty="0">
                          <a:latin typeface="Arial"/>
                          <a:cs typeface="Arial"/>
                        </a:rPr>
                        <a:t>Geography</a:t>
                      </a:r>
                      <a:endParaRPr lang="en-IN" sz="1000" dirty="0">
                        <a:latin typeface="Arial"/>
                        <a:cs typeface="Arial"/>
                      </a:endParaRPr>
                    </a:p>
                  </a:txBody>
                  <a:tcPr marL="0" marR="0" marT="41910" marB="0">
                    <a:lnL w="6350" cap="flat" cmpd="sng" algn="ctr">
                      <a:solidFill>
                        <a:srgbClr val="7E7E7E"/>
                      </a:solidFill>
                      <a:prstDash val="solid"/>
                      <a:round/>
                      <a:headEnd type="none" w="med" len="med"/>
                      <a:tailEnd type="none" w="med" len="med"/>
                    </a:lnL>
                    <a:lnR w="12700">
                      <a:solidFill>
                        <a:srgbClr val="7E7E7E"/>
                      </a:solidFill>
                      <a:prstDash val="solid"/>
                    </a:lnR>
                    <a:lnT w="12700">
                      <a:solidFill>
                        <a:srgbClr val="7E7E7E"/>
                      </a:solidFill>
                      <a:prstDash val="solid"/>
                    </a:lnT>
                    <a:lnB w="12700">
                      <a:solidFill>
                        <a:srgbClr val="7E7E7E"/>
                      </a:solidFill>
                      <a:prstDash val="solid"/>
                    </a:lnB>
                    <a:solidFill>
                      <a:srgbClr val="CCCCCC"/>
                    </a:solidFill>
                  </a:tcPr>
                </a:tc>
                <a:extLst>
                  <a:ext uri="{0D108BD9-81ED-4DB2-BD59-A6C34878D82A}">
                    <a16:rowId xmlns:a16="http://schemas.microsoft.com/office/drawing/2014/main" val="10000"/>
                  </a:ext>
                </a:extLst>
              </a:tr>
              <a:tr h="701039">
                <a:tc>
                  <a:txBody>
                    <a:bodyPr/>
                    <a:lstStyle/>
                    <a:p>
                      <a:pPr>
                        <a:lnSpc>
                          <a:spcPct val="100000"/>
                        </a:lnSpc>
                      </a:pPr>
                      <a:r>
                        <a:rPr lang="en-US" sz="1000" dirty="0">
                          <a:latin typeface="Arial"/>
                          <a:cs typeface="Arial"/>
                        </a:rPr>
                        <a:t>Electric and Hybrid Passenger Cars </a:t>
                      </a:r>
                      <a:endParaRPr sz="1000" dirty="0">
                        <a:latin typeface="Arial"/>
                        <a:cs typeface="Arial"/>
                      </a:endParaRPr>
                    </a:p>
                  </a:txBody>
                  <a:tcPr marL="72000" marR="0" marT="0" marB="0" anchor="ctr">
                    <a:lnL w="12700">
                      <a:solidFill>
                        <a:srgbClr val="7E7E7E"/>
                      </a:solidFill>
                      <a:prstDash val="solid"/>
                    </a:lnL>
                    <a:lnR w="6350">
                      <a:solidFill>
                        <a:srgbClr val="7E7E7E"/>
                      </a:solidFill>
                      <a:prstDash val="solid"/>
                    </a:lnR>
                    <a:lnT w="12700">
                      <a:solidFill>
                        <a:srgbClr val="7E7E7E"/>
                      </a:solidFill>
                      <a:prstDash val="solid"/>
                    </a:lnT>
                    <a:lnB w="12700" cap="flat" cmpd="sng" algn="ctr">
                      <a:solidFill>
                        <a:srgbClr val="7E7E7E"/>
                      </a:solidFill>
                      <a:prstDash val="solid"/>
                      <a:round/>
                      <a:headEnd type="none" w="med" len="med"/>
                      <a:tailEnd type="none" w="med" len="med"/>
                    </a:lnB>
                  </a:tcPr>
                </a:tc>
                <a:tc>
                  <a:txBody>
                    <a:bodyPr/>
                    <a:lstStyle/>
                    <a:p>
                      <a:r>
                        <a:rPr lang="en-US" sz="1000" dirty="0"/>
                        <a:t>On Board Charger, DC/DC Converter, Battery Pack and Distribution Unit, Traction Motor and Ancillary Loads</a:t>
                      </a:r>
                    </a:p>
                  </a:txBody>
                  <a:tcPr marL="72000" marR="0" marT="0" marB="0" anchor="ctr">
                    <a:lnL w="6350">
                      <a:solidFill>
                        <a:srgbClr val="7E7E7E"/>
                      </a:solidFill>
                      <a:prstDash val="soli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General Motors, Ford, Tesla, Stellantis, Continental, Lear, LG Energy, CATL, BYD, Delta, Yazaki </a:t>
                      </a:r>
                    </a:p>
                  </a:txBody>
                  <a:tcPr marL="72000" marR="0" marT="0" marB="0" anchor="ctr">
                    <a:lnL w="6350">
                      <a:solidFill>
                        <a:srgbClr val="7E7E7E"/>
                      </a:solidFill>
                      <a:prstDash val="solid"/>
                    </a:lnL>
                    <a:lnR w="6350">
                      <a:solidFill>
                        <a:srgbClr val="7E7E7E"/>
                      </a:solidFill>
                      <a:prstDash val="solid"/>
                    </a:lnR>
                    <a:lnT w="12700">
                      <a:solidFill>
                        <a:srgbClr val="7E7E7E"/>
                      </a:solidFill>
                      <a:prstDash val="solid"/>
                    </a:lnT>
                    <a:lnB w="12700" cap="flat" cmpd="sng" algn="ctr">
                      <a:solidFill>
                        <a:srgbClr val="7E7E7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Global</a:t>
                      </a:r>
                    </a:p>
                  </a:txBody>
                  <a:tcPr marL="72000" marR="0" marT="0" marB="0" anchor="ctr">
                    <a:lnL w="6350" cap="flat" cmpd="sng" algn="ctr">
                      <a:solidFill>
                        <a:srgbClr val="7E7E7E"/>
                      </a:solidFill>
                      <a:prstDash val="solid"/>
                      <a:round/>
                      <a:headEnd type="none" w="med" len="med"/>
                      <a:tailEnd type="none" w="med" len="med"/>
                    </a:lnL>
                    <a:lnR w="12700">
                      <a:solidFill>
                        <a:srgbClr val="7E7E7E"/>
                      </a:solidFill>
                      <a:prstDash val="solid"/>
                    </a:lnR>
                    <a:lnT w="12700">
                      <a:solidFill>
                        <a:srgbClr val="7E7E7E"/>
                      </a:solidFill>
                      <a:prstDash val="solid"/>
                    </a:lnT>
                    <a:lnB w="12700" cap="flat" cmpd="sng" algn="ctr">
                      <a:solidFill>
                        <a:srgbClr val="7E7E7E"/>
                      </a:solidFill>
                      <a:prstDash val="solid"/>
                      <a:round/>
                      <a:headEnd type="none" w="med" len="med"/>
                      <a:tailEnd type="none" w="med" len="med"/>
                    </a:lnB>
                  </a:tcPr>
                </a:tc>
                <a:extLst>
                  <a:ext uri="{0D108BD9-81ED-4DB2-BD59-A6C34878D82A}">
                    <a16:rowId xmlns:a16="http://schemas.microsoft.com/office/drawing/2014/main" val="10001"/>
                  </a:ext>
                </a:extLst>
              </a:tr>
              <a:tr h="701039">
                <a:tc>
                  <a:txBody>
                    <a:bodyPr/>
                    <a:lstStyle/>
                    <a:p>
                      <a:pPr>
                        <a:lnSpc>
                          <a:spcPct val="100000"/>
                        </a:lnSpc>
                      </a:pPr>
                      <a:r>
                        <a:rPr lang="en-US" sz="1000" dirty="0">
                          <a:latin typeface="Arial"/>
                          <a:cs typeface="Arial"/>
                        </a:rPr>
                        <a:t>Commercial Vehicle (Truck, Bus, etc.) Heavy-Duty Hybrid and Electric</a:t>
                      </a:r>
                      <a:endParaRPr sz="1000" dirty="0">
                        <a:latin typeface="Arial"/>
                        <a:cs typeface="Arial"/>
                      </a:endParaRPr>
                    </a:p>
                  </a:txBody>
                  <a:tcPr marL="72000" marR="0" marT="0" marB="0" anchor="ctr">
                    <a:lnL w="12700">
                      <a:solidFill>
                        <a:srgbClr val="7E7E7E"/>
                      </a:solidFill>
                      <a:prstDash val="soli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50000"/>
                        <a:alpha val="22000"/>
                      </a:schemeClr>
                    </a:solidFill>
                  </a:tcPr>
                </a:tc>
                <a:tc>
                  <a:txBody>
                    <a:bodyPr/>
                    <a:lstStyle/>
                    <a:p>
                      <a:r>
                        <a:rPr lang="en-US" sz="1000" dirty="0"/>
                        <a:t>On Board Charger, DC/DC Converter, Battery Pack and Distribution Unit, Traction Motor and Ancillary Loads</a:t>
                      </a:r>
                    </a:p>
                  </a:txBody>
                  <a:tcPr marL="72000" marR="0" marT="0" marB="0" anchor="ctr">
                    <a:lnL w="6350" cap="flat" cmpd="sng" algn="ctr">
                      <a:solidFill>
                        <a:srgbClr val="7E7E7E"/>
                      </a:solidFill>
                      <a:prstDash val="solid"/>
                      <a:round/>
                      <a:headEnd type="none" w="med" len="med"/>
                      <a:tailEnd type="none" w="med" len="me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50000"/>
                        <a:alpha val="22000"/>
                      </a:schemeClr>
                    </a:solidFill>
                  </a:tcPr>
                </a:tc>
                <a:tc>
                  <a:txBody>
                    <a:bodyPr/>
                    <a:lstStyle/>
                    <a:p>
                      <a:pPr>
                        <a:lnSpc>
                          <a:spcPct val="100000"/>
                        </a:lnSpc>
                        <a:spcBef>
                          <a:spcPts val="35"/>
                        </a:spcBef>
                      </a:pPr>
                      <a:r>
                        <a:rPr lang="en-US" altLang="zh-CN" sz="1000" dirty="0"/>
                        <a:t>Daimler, Mercedes-Benz, Volvo, Nikola, Tesla, Mitsubishi, Kenworth-Toyota, BYD, Proterra, Tata Motors</a:t>
                      </a:r>
                      <a:endParaRPr sz="1000" dirty="0">
                        <a:latin typeface="Arial"/>
                        <a:cs typeface="Arial"/>
                      </a:endParaRPr>
                    </a:p>
                  </a:txBody>
                  <a:tcPr marL="72000" marR="0" marT="4445" marB="0" anchor="ctr">
                    <a:lnL w="6350" cap="flat" cmpd="sng" algn="ctr">
                      <a:solidFill>
                        <a:srgbClr val="7E7E7E"/>
                      </a:solidFill>
                      <a:prstDash val="solid"/>
                      <a:round/>
                      <a:headEnd type="none" w="med" len="med"/>
                      <a:tailEnd type="none" w="med" len="med"/>
                    </a:lnL>
                    <a:lnR w="635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a:rPr>
                        <a:t>Global</a:t>
                      </a:r>
                      <a:endParaRPr kumimoji="0" lang="en-US" sz="1000" b="0" i="0" u="none" strike="noStrike" kern="1200" cap="none" spc="0" normalizeH="0" baseline="0" noProof="0" dirty="0">
                        <a:ln>
                          <a:noFill/>
                        </a:ln>
                        <a:solidFill>
                          <a:srgbClr val="000000"/>
                        </a:solidFill>
                        <a:effectLst/>
                        <a:uLnTx/>
                        <a:uFillTx/>
                        <a:latin typeface="Arial"/>
                        <a:ea typeface="+mn-ea"/>
                        <a:cs typeface="Arial"/>
                      </a:endParaRPr>
                    </a:p>
                  </a:txBody>
                  <a:tcPr marL="72000" marR="0" marT="0" marB="0" anchor="ctr">
                    <a:lnL w="6350" cap="flat" cmpd="sng" algn="ctr">
                      <a:solidFill>
                        <a:srgbClr val="7E7E7E"/>
                      </a:solidFill>
                      <a:prstDash val="solid"/>
                      <a:round/>
                      <a:headEnd type="none" w="med" len="med"/>
                      <a:tailEnd type="none" w="med" len="med"/>
                    </a:lnL>
                    <a:lnR w="12700">
                      <a:solidFill>
                        <a:srgbClr val="7E7E7E"/>
                      </a:solidFill>
                      <a:prstDash val="soli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62057787"/>
                  </a:ext>
                </a:extLst>
              </a:tr>
              <a:tr h="701039">
                <a:tc>
                  <a:txBody>
                    <a:bodyPr/>
                    <a:lstStyle/>
                    <a:p>
                      <a:pPr>
                        <a:lnSpc>
                          <a:spcPct val="100000"/>
                        </a:lnSpc>
                      </a:pPr>
                      <a:r>
                        <a:rPr lang="en-US" sz="1000" dirty="0">
                          <a:latin typeface="Arial"/>
                          <a:cs typeface="Arial"/>
                        </a:rPr>
                        <a:t>Off-Highway (Construction, Agriculture) Hybrid and Electric Vehicles</a:t>
                      </a:r>
                      <a:endParaRPr sz="1000" dirty="0">
                        <a:latin typeface="Arial"/>
                        <a:cs typeface="Arial"/>
                      </a:endParaRPr>
                    </a:p>
                  </a:txBody>
                  <a:tcPr marL="72000" marR="0" marT="0" marB="0" anchor="ctr">
                    <a:lnL w="12700">
                      <a:solidFill>
                        <a:srgbClr val="7E7E7E"/>
                      </a:solidFill>
                      <a:prstDash val="soli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tcPr>
                </a:tc>
                <a:tc>
                  <a:txBody>
                    <a:bodyPr/>
                    <a:lstStyle/>
                    <a:p>
                      <a:r>
                        <a:rPr lang="en-US" sz="1000" dirty="0"/>
                        <a:t>On Board Charger, DC/DC Converter, Battery Pack and Distribution Unit, Traction Motor and Ancillary Loads</a:t>
                      </a:r>
                    </a:p>
                  </a:txBody>
                  <a:tcPr marL="72000" marR="0" marT="0" marB="0" anchor="ctr">
                    <a:lnL w="6350" cap="flat" cmpd="sng" algn="ctr">
                      <a:solidFill>
                        <a:srgbClr val="7E7E7E"/>
                      </a:solidFill>
                      <a:prstDash val="solid"/>
                      <a:round/>
                      <a:headEnd type="none" w="med" len="med"/>
                      <a:tailEnd type="none" w="med" len="me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tcPr>
                </a:tc>
                <a:tc>
                  <a:txBody>
                    <a:bodyPr/>
                    <a:lstStyle/>
                    <a:p>
                      <a:pPr>
                        <a:lnSpc>
                          <a:spcPct val="100000"/>
                        </a:lnSpc>
                        <a:spcBef>
                          <a:spcPts val="35"/>
                        </a:spcBef>
                      </a:pPr>
                      <a:r>
                        <a:rPr lang="en-US" sz="1000" dirty="0"/>
                        <a:t>Cummins, John Deere, Caterpillar, Volvo, Komatsu, JCB, Bobcat, Hyundai, Monarch Tractor, Mahindra </a:t>
                      </a:r>
                      <a:endParaRPr sz="1000" dirty="0">
                        <a:latin typeface="Arial"/>
                        <a:cs typeface="Arial"/>
                      </a:endParaRPr>
                    </a:p>
                  </a:txBody>
                  <a:tcPr marL="72000" marR="0" marT="4445" marB="0" anchor="ctr">
                    <a:lnL w="6350" cap="flat" cmpd="sng" algn="ctr">
                      <a:solidFill>
                        <a:srgbClr val="7E7E7E"/>
                      </a:solidFill>
                      <a:prstDash val="solid"/>
                      <a:round/>
                      <a:headEnd type="none" w="med" len="med"/>
                      <a:tailEnd type="none" w="med" len="me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Global</a:t>
                      </a:r>
                    </a:p>
                  </a:txBody>
                  <a:tcPr marL="72000" marR="0" marT="0" marB="0" anchor="ctr">
                    <a:lnL w="6350" cap="flat" cmpd="sng" algn="ctr">
                      <a:solidFill>
                        <a:srgbClr val="7E7E7E"/>
                      </a:solidFill>
                      <a:prstDash val="solid"/>
                      <a:round/>
                      <a:headEnd type="none" w="med" len="med"/>
                      <a:tailEnd type="none" w="med" len="med"/>
                    </a:lnL>
                    <a:lnR w="12700">
                      <a:solidFill>
                        <a:srgbClr val="7E7E7E"/>
                      </a:solidFill>
                      <a:prstDash val="solid"/>
                    </a:lnR>
                    <a:lnT w="12700">
                      <a:solidFill>
                        <a:srgbClr val="7E7E7E"/>
                      </a:solidFill>
                      <a:prstDash val="solid"/>
                    </a:lnT>
                    <a:lnB w="12700" cap="flat" cmpd="sng" algn="ctr">
                      <a:solidFill>
                        <a:srgbClr val="7E7E7E"/>
                      </a:solidFill>
                      <a:prstDash val="solid"/>
                      <a:round/>
                      <a:headEnd type="none" w="med" len="med"/>
                      <a:tailEnd type="none" w="med" len="med"/>
                    </a:lnB>
                  </a:tcPr>
                </a:tc>
                <a:extLst>
                  <a:ext uri="{0D108BD9-81ED-4DB2-BD59-A6C34878D82A}">
                    <a16:rowId xmlns:a16="http://schemas.microsoft.com/office/drawing/2014/main" val="766396024"/>
                  </a:ext>
                </a:extLst>
              </a:tr>
              <a:tr h="701039">
                <a:tc>
                  <a:txBody>
                    <a:bodyPr/>
                    <a:lstStyle/>
                    <a:p>
                      <a:pPr>
                        <a:lnSpc>
                          <a:spcPct val="100000"/>
                        </a:lnSpc>
                      </a:pPr>
                      <a:r>
                        <a:rPr lang="en-US" sz="1000" dirty="0">
                          <a:latin typeface="Arial"/>
                          <a:cs typeface="Arial"/>
                        </a:rPr>
                        <a:t>Electric Vehicle Infrastructure</a:t>
                      </a:r>
                      <a:endParaRPr sz="1000" dirty="0">
                        <a:latin typeface="Arial"/>
                        <a:cs typeface="Arial"/>
                      </a:endParaRPr>
                    </a:p>
                  </a:txBody>
                  <a:tcPr marL="72000" marR="0" marT="0" marB="0" anchor="ctr">
                    <a:lnL w="12700">
                      <a:solidFill>
                        <a:srgbClr val="7E7E7E"/>
                      </a:solidFill>
                      <a:prstDash val="soli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a:cs typeface="Arial"/>
                        </a:rPr>
                        <a:t>AC Chargers and DC Chargers</a:t>
                      </a:r>
                      <a:endParaRPr sz="1000" dirty="0">
                        <a:latin typeface="Arial"/>
                        <a:cs typeface="Arial"/>
                      </a:endParaRPr>
                    </a:p>
                  </a:txBody>
                  <a:tcPr marL="72000" marR="0" marT="0" marB="0" anchor="ctr">
                    <a:lnL w="6350" cap="flat" cmpd="sng" algn="ctr">
                      <a:solidFill>
                        <a:srgbClr val="7E7E7E"/>
                      </a:solidFill>
                      <a:prstDash val="solid"/>
                      <a:round/>
                      <a:headEnd type="none" w="med" len="med"/>
                      <a:tailEnd type="none" w="med" len="me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85000"/>
                      </a:schemeClr>
                    </a:solidFill>
                  </a:tcPr>
                </a:tc>
                <a:tc>
                  <a:txBody>
                    <a:bodyPr/>
                    <a:lstStyle/>
                    <a:p>
                      <a:pPr>
                        <a:lnSpc>
                          <a:spcPct val="100000"/>
                        </a:lnSpc>
                        <a:spcBef>
                          <a:spcPts val="35"/>
                        </a:spcBef>
                      </a:pPr>
                      <a:r>
                        <a:rPr lang="en-US" sz="1000" dirty="0">
                          <a:latin typeface="+mn-lt"/>
                          <a:cs typeface="Arial"/>
                        </a:rPr>
                        <a:t>ChargePoint, EV Box, BYD, Blink Charging, ABB, Eaton</a:t>
                      </a:r>
                      <a:endParaRPr sz="1000" dirty="0">
                        <a:latin typeface="Arial"/>
                        <a:cs typeface="Arial"/>
                      </a:endParaRPr>
                    </a:p>
                  </a:txBody>
                  <a:tcPr marL="72000" marR="0" marT="4445" marB="0" anchor="ctr">
                    <a:lnL w="6350" cap="flat" cmpd="sng" algn="ctr">
                      <a:solidFill>
                        <a:srgbClr val="7E7E7E"/>
                      </a:solidFill>
                      <a:prstDash val="solid"/>
                      <a:round/>
                      <a:headEnd type="none" w="med" len="med"/>
                      <a:tailEnd type="none" w="med" len="med"/>
                    </a:lnL>
                    <a:lnR w="6350" cap="flat" cmpd="sng" algn="ctr">
                      <a:solidFill>
                        <a:srgbClr val="7E7E7E"/>
                      </a:solidFill>
                      <a:prstDash val="solid"/>
                      <a:round/>
                      <a:headEnd type="none" w="med" len="med"/>
                      <a:tailEnd type="none" w="med" len="me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Global</a:t>
                      </a:r>
                    </a:p>
                  </a:txBody>
                  <a:tcPr marL="72000" marR="0" marT="0" marB="0" anchor="ctr">
                    <a:lnL w="6350" cap="flat" cmpd="sng" algn="ctr">
                      <a:solidFill>
                        <a:srgbClr val="7E7E7E"/>
                      </a:solidFill>
                      <a:prstDash val="solid"/>
                      <a:round/>
                      <a:headEnd type="none" w="med" len="med"/>
                      <a:tailEnd type="none" w="med" len="med"/>
                    </a:lnL>
                    <a:lnR w="12700">
                      <a:solidFill>
                        <a:srgbClr val="7E7E7E"/>
                      </a:solidFill>
                      <a:prstDash val="solid"/>
                    </a:lnR>
                    <a:lnT w="12700">
                      <a:solidFill>
                        <a:srgbClr val="7E7E7E"/>
                      </a:solidFill>
                      <a:prstDash val="solid"/>
                    </a:lnT>
                    <a:lnB w="12700" cap="flat" cmpd="sng" algn="ctr">
                      <a:solidFill>
                        <a:srgbClr val="7E7E7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4971015"/>
                  </a:ext>
                </a:extLst>
              </a:tr>
            </a:tbl>
          </a:graphicData>
        </a:graphic>
      </p:graphicFrame>
    </p:spTree>
    <p:extLst>
      <p:ext uri="{BB962C8B-B14F-4D97-AF65-F5344CB8AC3E}">
        <p14:creationId xmlns:p14="http://schemas.microsoft.com/office/powerpoint/2010/main" val="426654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3092-ABCD-47B2-A00C-0A8BACA170E7}"/>
              </a:ext>
            </a:extLst>
          </p:cNvPr>
          <p:cNvSpPr>
            <a:spLocks noGrp="1"/>
          </p:cNvSpPr>
          <p:nvPr>
            <p:ph type="title"/>
          </p:nvPr>
        </p:nvSpPr>
        <p:spPr/>
        <p:txBody>
          <a:bodyPr/>
          <a:lstStyle/>
          <a:p>
            <a:r>
              <a:rPr lang="en-US" dirty="0"/>
              <a:t>EV1K fuse for EV battery pack protection</a:t>
            </a:r>
          </a:p>
        </p:txBody>
      </p:sp>
      <p:grpSp>
        <p:nvGrpSpPr>
          <p:cNvPr id="75" name="Group 74">
            <a:extLst>
              <a:ext uri="{FF2B5EF4-FFF2-40B4-BE49-F238E27FC236}">
                <a16:creationId xmlns:a16="http://schemas.microsoft.com/office/drawing/2014/main" id="{79ADE6CA-7EEB-45C2-ADFD-C56C4627B43B}"/>
              </a:ext>
            </a:extLst>
          </p:cNvPr>
          <p:cNvGrpSpPr/>
          <p:nvPr/>
        </p:nvGrpSpPr>
        <p:grpSpPr>
          <a:xfrm>
            <a:off x="6810066" y="58760"/>
            <a:ext cx="1916015" cy="461665"/>
            <a:chOff x="414867" y="3222470"/>
            <a:chExt cx="1736933" cy="461665"/>
          </a:xfrm>
        </p:grpSpPr>
        <p:sp>
          <p:nvSpPr>
            <p:cNvPr id="76" name="TextBox 75">
              <a:extLst>
                <a:ext uri="{FF2B5EF4-FFF2-40B4-BE49-F238E27FC236}">
                  <a16:creationId xmlns:a16="http://schemas.microsoft.com/office/drawing/2014/main" id="{D00D48CD-391D-44B3-8016-4F17D5A6DCB3}"/>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77" name="Picture 76">
              <a:extLst>
                <a:ext uri="{FF2B5EF4-FFF2-40B4-BE49-F238E27FC236}">
                  <a16:creationId xmlns:a16="http://schemas.microsoft.com/office/drawing/2014/main" id="{A2787E39-95A6-4DC8-A66C-C9D417D4BCE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47454" y="3247666"/>
              <a:ext cx="201086" cy="277573"/>
            </a:xfrm>
            <a:prstGeom prst="rect">
              <a:avLst/>
            </a:prstGeom>
          </p:spPr>
        </p:pic>
        <p:sp>
          <p:nvSpPr>
            <p:cNvPr id="78" name="Rectangle: Rounded Corners 77">
              <a:extLst>
                <a:ext uri="{FF2B5EF4-FFF2-40B4-BE49-F238E27FC236}">
                  <a16:creationId xmlns:a16="http://schemas.microsoft.com/office/drawing/2014/main" id="{F671C5DD-C5CD-484C-909A-5B4D27FAFE48}"/>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5" name="Table 84">
            <a:extLst>
              <a:ext uri="{FF2B5EF4-FFF2-40B4-BE49-F238E27FC236}">
                <a16:creationId xmlns:a16="http://schemas.microsoft.com/office/drawing/2014/main" id="{D14E3582-5DEE-4BDD-9505-682A3DC728F9}"/>
              </a:ext>
            </a:extLst>
          </p:cNvPr>
          <p:cNvGraphicFramePr>
            <a:graphicFrameLocks noGrp="1"/>
          </p:cNvGraphicFramePr>
          <p:nvPr>
            <p:extLst>
              <p:ext uri="{D42A27DB-BD31-4B8C-83A1-F6EECF244321}">
                <p14:modId xmlns:p14="http://schemas.microsoft.com/office/powerpoint/2010/main" val="2008214394"/>
              </p:ext>
            </p:extLst>
          </p:nvPr>
        </p:nvGraphicFramePr>
        <p:xfrm>
          <a:off x="6234470" y="914400"/>
          <a:ext cx="2490431" cy="2861432"/>
        </p:xfrm>
        <a:graphic>
          <a:graphicData uri="http://schemas.openxmlformats.org/drawingml/2006/table">
            <a:tbl>
              <a:tblPr/>
              <a:tblGrid>
                <a:gridCol w="211699">
                  <a:extLst>
                    <a:ext uri="{9D8B030D-6E8A-4147-A177-3AD203B41FA5}">
                      <a16:colId xmlns:a16="http://schemas.microsoft.com/office/drawing/2014/main" val="851258919"/>
                    </a:ext>
                  </a:extLst>
                </a:gridCol>
                <a:gridCol w="1036671">
                  <a:extLst>
                    <a:ext uri="{9D8B030D-6E8A-4147-A177-3AD203B41FA5}">
                      <a16:colId xmlns:a16="http://schemas.microsoft.com/office/drawing/2014/main" val="1322286271"/>
                    </a:ext>
                  </a:extLst>
                </a:gridCol>
                <a:gridCol w="1242061">
                  <a:extLst>
                    <a:ext uri="{9D8B030D-6E8A-4147-A177-3AD203B41FA5}">
                      <a16:colId xmlns:a16="http://schemas.microsoft.com/office/drawing/2014/main" val="1935744327"/>
                    </a:ext>
                  </a:extLst>
                </a:gridCol>
              </a:tblGrid>
              <a:tr h="228600">
                <a:tc gridSpan="2">
                  <a:txBody>
                    <a:bodyPr/>
                    <a:lstStyle/>
                    <a:p>
                      <a:pPr algn="ctr" rtl="0" fontAlgn="ctr"/>
                      <a:r>
                        <a:rPr lang="en-US" sz="900" b="1" u="none" strike="noStrike">
                          <a:effectLst/>
                        </a:rPr>
                        <a:t>Technology</a:t>
                      </a:r>
                      <a:endParaRPr lang="en-US" sz="900" b="1" i="0" u="none" strike="noStrike">
                        <a:solidFill>
                          <a:srgbClr val="3F3B3A"/>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hMerge="1">
                  <a:txBody>
                    <a:bodyPr/>
                    <a:lstStyle/>
                    <a:p>
                      <a:endParaRPr lang="en-US"/>
                    </a:p>
                  </a:txBody>
                  <a:tcPr/>
                </a:tc>
                <a:tc>
                  <a:txBody>
                    <a:bodyPr/>
                    <a:lstStyle/>
                    <a:p>
                      <a:pPr algn="ctr" rtl="0" fontAlgn="ctr"/>
                      <a:r>
                        <a:rPr lang="en-US" sz="900" b="1" u="none" strike="noStrike">
                          <a:effectLst/>
                        </a:rPr>
                        <a:t>Product Series</a:t>
                      </a:r>
                      <a:endParaRPr lang="en-US" sz="900" b="1" i="0" u="none" strike="noStrike">
                        <a:solidFill>
                          <a:srgbClr val="3F3B3A"/>
                        </a:solidFill>
                        <a:effectLst/>
                        <a:latin typeface="Arial" panose="020B0604020202020204" pitchFamily="34" charset="0"/>
                      </a:endParaRPr>
                    </a:p>
                  </a:txBody>
                  <a:tcPr marL="7460" marR="7460" marT="746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3770391975"/>
                  </a:ext>
                </a:extLst>
              </a:tr>
              <a:tr h="228600">
                <a:tc rowSpan="2">
                  <a:txBody>
                    <a:bodyPr/>
                    <a:lstStyle/>
                    <a:p>
                      <a:pPr algn="ctr" rtl="0" fontAlgn="ctr"/>
                      <a:r>
                        <a:rPr lang="en-US" sz="1000" b="1" u="none" strike="noStrike">
                          <a:solidFill>
                            <a:schemeClr val="bg1"/>
                          </a:solidFill>
                          <a:effectLst/>
                        </a:rPr>
                        <a:t>1</a:t>
                      </a:r>
                      <a:endParaRPr lang="en-US" sz="1000" b="1" i="0" u="none" strike="noStrike">
                        <a:solidFill>
                          <a:schemeClr val="bg1"/>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u="none" strike="noStrike">
                          <a:solidFill>
                            <a:schemeClr val="tx1"/>
                          </a:solidFill>
                          <a:effectLst/>
                        </a:rPr>
                        <a:t>SMD Fuse</a:t>
                      </a:r>
                      <a:endParaRPr lang="en-US" sz="800" b="0" i="0" u="none" strike="noStrike">
                        <a:solidFill>
                          <a:schemeClr val="tx1"/>
                        </a:solidFill>
                        <a:effectLst/>
                        <a:latin typeface="+mn-lt"/>
                      </a:endParaRPr>
                    </a:p>
                  </a:txBody>
                  <a:tcPr marR="7460" marT="7460" marB="9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u="none" strike="noStrike">
                          <a:effectLst/>
                          <a:latin typeface="+mn-lt"/>
                          <a:hlinkClick r:id="rId4"/>
                        </a:rPr>
                        <a:t>501A</a:t>
                      </a:r>
                      <a:r>
                        <a:rPr lang="en-US" sz="800" u="none" strike="noStrike">
                          <a:effectLst/>
                          <a:latin typeface="+mn-lt"/>
                        </a:rPr>
                        <a:t>, </a:t>
                      </a:r>
                      <a:r>
                        <a:rPr lang="en-US" sz="800" u="none" strike="noStrike">
                          <a:effectLst/>
                          <a:latin typeface="+mn-lt"/>
                          <a:hlinkClick r:id="rId5"/>
                        </a:rPr>
                        <a:t>881A</a:t>
                      </a:r>
                      <a:endParaRPr lang="en-US" sz="800" b="0" i="0" u="none" strike="noStrike">
                        <a:solidFill>
                          <a:srgbClr val="3F3B3A"/>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518435476"/>
                  </a:ext>
                </a:extLst>
              </a:tr>
              <a:tr h="228600">
                <a:tc vMerge="1">
                  <a:txBody>
                    <a:bodyPr/>
                    <a:lstStyle/>
                    <a:p>
                      <a:pPr algn="ctr" rtl="0" fontAlgn="ctr"/>
                      <a:endParaRPr lang="en-US" sz="1000" b="1" i="0" u="none" strike="noStrike">
                        <a:solidFill>
                          <a:schemeClr val="bg1"/>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u="none" strike="noStrike">
                          <a:solidFill>
                            <a:schemeClr val="tx1"/>
                          </a:solidFill>
                          <a:effectLst/>
                        </a:rPr>
                        <a:t>TVS Diode</a:t>
                      </a:r>
                      <a:endParaRPr lang="en-US" sz="800" b="0" i="0" u="none" strike="noStrike">
                        <a:solidFill>
                          <a:schemeClr val="tx1"/>
                        </a:solidFill>
                        <a:effectLst/>
                        <a:latin typeface="+mn-lt"/>
                      </a:endParaRPr>
                    </a:p>
                  </a:txBody>
                  <a:tcPr marR="7460" marT="7460" marB="9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u="none" strike="noStrike">
                          <a:effectLst/>
                          <a:latin typeface="+mn-lt"/>
                          <a:hlinkClick r:id="rId6"/>
                        </a:rPr>
                        <a:t>TPSMC</a:t>
                      </a:r>
                      <a:r>
                        <a:rPr lang="en-US" sz="800" u="none" strike="noStrike">
                          <a:effectLst/>
                          <a:latin typeface="+mn-lt"/>
                        </a:rPr>
                        <a:t>, </a:t>
                      </a:r>
                      <a:r>
                        <a:rPr lang="en-US" sz="800" u="none" strike="noStrike">
                          <a:effectLst/>
                          <a:latin typeface="+mn-lt"/>
                          <a:hlinkClick r:id="rId7"/>
                        </a:rPr>
                        <a:t>SZ1SMC</a:t>
                      </a:r>
                      <a:r>
                        <a:rPr lang="en-US" sz="800" u="none" strike="noStrike">
                          <a:effectLst/>
                          <a:latin typeface="+mn-lt"/>
                        </a:rPr>
                        <a:t>, </a:t>
                      </a:r>
                      <a:r>
                        <a:rPr lang="en-US" sz="800" u="none" strike="noStrike">
                          <a:effectLst/>
                          <a:latin typeface="+mn-lt"/>
                          <a:hlinkClick r:id="rId8"/>
                        </a:rPr>
                        <a:t>SZ1.5SMC</a:t>
                      </a:r>
                      <a:endParaRPr lang="en-US" sz="800" b="0" i="0" u="none" strike="noStrike">
                        <a:solidFill>
                          <a:srgbClr val="3F3B3A"/>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91301727"/>
                  </a:ext>
                </a:extLst>
              </a:tr>
              <a:tr h="228600">
                <a:tc rowSpan="2">
                  <a:txBody>
                    <a:bodyPr/>
                    <a:lstStyle/>
                    <a:p>
                      <a:pPr algn="ctr" rtl="0" fontAlgn="ctr"/>
                      <a:r>
                        <a:rPr lang="en-US" sz="1000" b="1" u="none" strike="noStrike">
                          <a:solidFill>
                            <a:schemeClr val="bg1"/>
                          </a:solidFill>
                          <a:effectLst/>
                        </a:rPr>
                        <a:t>2</a:t>
                      </a:r>
                      <a:endParaRPr lang="en-US" sz="1000" b="1" i="0" u="none" strike="noStrike">
                        <a:solidFill>
                          <a:schemeClr val="bg1"/>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u="none" strike="noStrike" dirty="0">
                          <a:solidFill>
                            <a:schemeClr val="tx1"/>
                          </a:solidFill>
                          <a:effectLst/>
                        </a:rPr>
                        <a:t>SMD or</a:t>
                      </a:r>
                    </a:p>
                    <a:p>
                      <a:pPr lvl="0" algn="ctr">
                        <a:buNone/>
                      </a:pPr>
                      <a:r>
                        <a:rPr lang="en-US" sz="800" u="none" strike="noStrike" dirty="0">
                          <a:solidFill>
                            <a:schemeClr val="tx1"/>
                          </a:solidFill>
                          <a:effectLst/>
                        </a:rPr>
                        <a:t>In-line Fuse</a:t>
                      </a:r>
                      <a:endParaRPr lang="en-US" sz="800" b="0" i="0" u="none" strike="noStrike" dirty="0">
                        <a:solidFill>
                          <a:schemeClr val="tx1"/>
                        </a:solidFill>
                        <a:effectLst/>
                        <a:latin typeface="+mn-lt"/>
                      </a:endParaRPr>
                    </a:p>
                  </a:txBody>
                  <a:tcPr marR="7460" marT="7460" marB="9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rtl="0" eaLnBrk="1" fontAlgn="ctr" latinLnBrk="0" hangingPunct="1">
                        <a:lnSpc>
                          <a:spcPct val="100000"/>
                        </a:lnSpc>
                        <a:spcBef>
                          <a:spcPts val="0"/>
                        </a:spcBef>
                        <a:spcAft>
                          <a:spcPts val="0"/>
                        </a:spcAft>
                        <a:buFontTx/>
                        <a:buNone/>
                      </a:pPr>
                      <a:r>
                        <a:rPr lang="en-US" sz="800">
                          <a:hlinkClick r:id="rId9"/>
                        </a:rPr>
                        <a:t>438A</a:t>
                      </a:r>
                      <a:r>
                        <a:rPr lang="en-US" sz="800" u="none" strike="noStrike">
                          <a:solidFill>
                            <a:schemeClr val="tx1"/>
                          </a:solidFill>
                          <a:effectLst/>
                          <a:latin typeface="+mn-lt"/>
                        </a:rPr>
                        <a:t>,</a:t>
                      </a:r>
                      <a:r>
                        <a:rPr lang="en-US" sz="800" u="none" strike="noStrike">
                          <a:solidFill>
                            <a:srgbClr val="FF0000"/>
                          </a:solidFill>
                          <a:effectLst/>
                          <a:latin typeface="+mn-lt"/>
                        </a:rPr>
                        <a:t> </a:t>
                      </a:r>
                      <a:r>
                        <a:rPr lang="en-US" sz="800" u="none" strike="noStrike">
                          <a:solidFill>
                            <a:srgbClr val="FF0000"/>
                          </a:solidFill>
                          <a:effectLst/>
                          <a:latin typeface="+mn-lt"/>
                          <a:hlinkClick r:id="rId10"/>
                        </a:rPr>
                        <a:t>441A</a:t>
                      </a:r>
                      <a:r>
                        <a:rPr lang="en-US" sz="800" u="none" strike="noStrike">
                          <a:solidFill>
                            <a:schemeClr val="tx1"/>
                          </a:solidFill>
                          <a:effectLst/>
                          <a:latin typeface="+mn-lt"/>
                        </a:rPr>
                        <a:t>, </a:t>
                      </a:r>
                      <a:r>
                        <a:rPr lang="en-US" sz="800" u="none" strike="noStrike">
                          <a:solidFill>
                            <a:srgbClr val="FF0000"/>
                          </a:solidFill>
                          <a:effectLst/>
                          <a:latin typeface="+mn-lt"/>
                          <a:hlinkClick r:id="rId11"/>
                        </a:rPr>
                        <a:t>521</a:t>
                      </a:r>
                      <a:endParaRPr lang="en-US" sz="800" b="0" i="0" u="none" strike="noStrike">
                        <a:solidFill>
                          <a:srgbClr val="FF0000"/>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065426300"/>
                  </a:ext>
                </a:extLst>
              </a:tr>
              <a:tr h="228600">
                <a:tc vMerge="1">
                  <a:txBody>
                    <a:bodyPr/>
                    <a:lstStyle/>
                    <a:p>
                      <a:pPr algn="ctr" rtl="0" fontAlgn="ctr"/>
                      <a:endParaRPr lang="en-US" sz="1000" b="1" i="0" u="none" strike="noStrike">
                        <a:solidFill>
                          <a:schemeClr val="bg1"/>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u="none" strike="noStrike">
                          <a:solidFill>
                            <a:schemeClr val="tx1"/>
                          </a:solidFill>
                          <a:effectLst/>
                        </a:rPr>
                        <a:t>TVS Diode</a:t>
                      </a:r>
                      <a:endParaRPr lang="en-US" sz="800" b="0" i="0" u="none" strike="noStrike">
                        <a:solidFill>
                          <a:schemeClr val="tx1"/>
                        </a:solidFill>
                        <a:effectLst/>
                        <a:latin typeface="+mn-lt"/>
                      </a:endParaRPr>
                    </a:p>
                  </a:txBody>
                  <a:tcPr marR="7460" marT="7460" marB="9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u="none" strike="noStrike">
                          <a:effectLst/>
                          <a:latin typeface="+mn-lt"/>
                          <a:hlinkClick r:id="rId12"/>
                        </a:rPr>
                        <a:t>TPSMB</a:t>
                      </a:r>
                      <a:r>
                        <a:rPr lang="en-US" sz="800" u="none" strike="noStrike">
                          <a:effectLst/>
                          <a:latin typeface="+mn-lt"/>
                        </a:rPr>
                        <a:t>, </a:t>
                      </a:r>
                      <a:r>
                        <a:rPr lang="en-US" sz="800" u="none" strike="noStrike">
                          <a:effectLst/>
                          <a:latin typeface="+mn-lt"/>
                          <a:hlinkClick r:id="rId13"/>
                        </a:rPr>
                        <a:t>SZ1SMB</a:t>
                      </a:r>
                      <a:r>
                        <a:rPr lang="en-US" sz="800" u="none" strike="noStrike">
                          <a:effectLst/>
                          <a:latin typeface="+mn-lt"/>
                        </a:rPr>
                        <a:t>, </a:t>
                      </a:r>
                      <a:r>
                        <a:rPr lang="en-US" sz="800" u="none" strike="noStrike">
                          <a:effectLst/>
                          <a:latin typeface="+mn-lt"/>
                          <a:hlinkClick r:id="rId14"/>
                        </a:rPr>
                        <a:t>SZP6SMB</a:t>
                      </a:r>
                      <a:r>
                        <a:rPr lang="en-US" sz="800" u="none" strike="noStrike">
                          <a:effectLst/>
                          <a:latin typeface="+mn-lt"/>
                        </a:rPr>
                        <a:t> </a:t>
                      </a:r>
                      <a:endParaRPr lang="en-US" sz="800" b="0" i="0" u="none" strike="noStrike">
                        <a:solidFill>
                          <a:srgbClr val="3F3B3A"/>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581417452"/>
                  </a:ext>
                </a:extLst>
              </a:tr>
              <a:tr h="228600">
                <a:tc rowSpan="2">
                  <a:txBody>
                    <a:bodyPr/>
                    <a:lstStyle/>
                    <a:p>
                      <a:pPr algn="ctr" rtl="0" fontAlgn="ctr"/>
                      <a:r>
                        <a:rPr lang="en-US" sz="1000" b="1" i="0" u="none" strike="noStrike">
                          <a:solidFill>
                            <a:schemeClr val="bg1"/>
                          </a:solidFill>
                          <a:effectLst/>
                          <a:latin typeface="+mn-lt"/>
                        </a:rPr>
                        <a:t>3</a:t>
                      </a: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Diode Array</a:t>
                      </a:r>
                      <a:endParaRPr lang="en-US" sz="800" b="0" i="0" u="none" strike="noStrike" dirty="0">
                        <a:solidFill>
                          <a:schemeClr val="tx1"/>
                        </a:solidFill>
                        <a:effectLst/>
                        <a:latin typeface="+mn-lt"/>
                      </a:endParaRPr>
                    </a:p>
                  </a:txBody>
                  <a:tcPr marR="7460" marT="7460" marB="9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a:solidFill>
                            <a:srgbClr val="000000"/>
                          </a:solidFill>
                          <a:effectLst/>
                          <a:latin typeface="+mn-lt"/>
                        </a:rPr>
                        <a:t> </a:t>
                      </a:r>
                      <a:r>
                        <a:rPr lang="en-US" sz="800" u="none" strike="noStrike">
                          <a:effectLst/>
                          <a:hlinkClick r:id="rId15"/>
                        </a:rPr>
                        <a:t>AQ05C</a:t>
                      </a:r>
                      <a:endParaRPr lang="en-US" sz="800" u="none" strike="noStrike">
                        <a:effectLs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329122841"/>
                  </a:ext>
                </a:extLst>
              </a:tr>
              <a:tr h="228600">
                <a:tc vMerge="1">
                  <a:txBody>
                    <a:bodyPr/>
                    <a:lstStyle/>
                    <a:p>
                      <a:pPr algn="ctr" rtl="0" fontAlgn="ctr"/>
                      <a:endParaRPr lang="en-US" sz="1000" b="1" i="0" u="none" strike="noStrike">
                        <a:solidFill>
                          <a:schemeClr val="bg1"/>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dirty="0">
                          <a:solidFill>
                            <a:schemeClr val="tx1"/>
                          </a:solidFill>
                          <a:effectLst/>
                          <a:latin typeface="+mn-lt"/>
                        </a:rPr>
                        <a:t>TVS Diode</a:t>
                      </a:r>
                    </a:p>
                  </a:txBody>
                  <a:tcPr marR="7460" marT="7460" marB="9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u="none" strike="noStrike">
                          <a:effectLst/>
                          <a:hlinkClick r:id="rId16"/>
                        </a:rPr>
                        <a:t>TPSMA6L</a:t>
                      </a:r>
                      <a:r>
                        <a:rPr lang="en-US" sz="800" u="none" strike="noStrike">
                          <a:effectLst/>
                        </a:rPr>
                        <a:t>, </a:t>
                      </a:r>
                      <a:r>
                        <a:rPr lang="en-US" sz="800" u="none" strike="noStrike">
                          <a:effectLst/>
                          <a:hlinkClick r:id="rId17"/>
                        </a:rPr>
                        <a:t>SZ1SMA</a:t>
                      </a:r>
                      <a:endParaRPr lang="en-US" sz="800" b="0" i="0" u="none" strike="noStrike">
                        <a:solidFill>
                          <a:srgbClr val="3F3B3A"/>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401906268"/>
                  </a:ext>
                </a:extLst>
              </a:tr>
              <a:tr h="228600">
                <a:tc>
                  <a:txBody>
                    <a:bodyPr/>
                    <a:lstStyle/>
                    <a:p>
                      <a:pPr algn="ctr" rtl="0" fontAlgn="ctr"/>
                      <a:r>
                        <a:rPr lang="en-US" sz="1000" b="1" i="0" u="none" strike="noStrike">
                          <a:solidFill>
                            <a:schemeClr val="bg1"/>
                          </a:solidFill>
                          <a:effectLst/>
                          <a:latin typeface="Arial" panose="020B0604020202020204" pitchFamily="34" charset="0"/>
                        </a:rPr>
                        <a:t>4</a:t>
                      </a: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dirty="0">
                          <a:solidFill>
                            <a:schemeClr val="tx1"/>
                          </a:solidFill>
                        </a:rPr>
                        <a:t>High-voltage fuse</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hlinkClick r:id="rId18"/>
                        </a:rPr>
                        <a:t>EV1K</a:t>
                      </a:r>
                      <a:endParaRPr lang="en-US" sz="800" b="1" dirty="0"/>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9373122"/>
                  </a:ext>
                </a:extLst>
              </a:tr>
              <a:tr h="228600">
                <a:tc>
                  <a:txBody>
                    <a:bodyPr/>
                    <a:lstStyle/>
                    <a:p>
                      <a:pPr algn="ctr" rtl="0" fontAlgn="ctr"/>
                      <a:r>
                        <a:rPr lang="en-US" sz="1000" b="1" i="0" u="none" strike="noStrike">
                          <a:solidFill>
                            <a:schemeClr val="bg1"/>
                          </a:solidFill>
                          <a:effectLst/>
                          <a:latin typeface="Arial" panose="020B0604020202020204" pitchFamily="34" charset="0"/>
                        </a:rPr>
                        <a:t>5</a:t>
                      </a: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u="none" strike="noStrike">
                          <a:solidFill>
                            <a:schemeClr val="tx1"/>
                          </a:solidFill>
                          <a:effectLst/>
                        </a:rPr>
                        <a:t>Gate Driver</a:t>
                      </a:r>
                      <a:endParaRPr lang="en-US" sz="800" b="0" i="0" u="none" strike="noStrike">
                        <a:solidFill>
                          <a:schemeClr val="tx1"/>
                        </a:solidFill>
                        <a:effectLst/>
                        <a:latin typeface="+mn-lt"/>
                      </a:endParaRPr>
                    </a:p>
                  </a:txBody>
                  <a:tcPr marR="7460" marT="7460" marB="0"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u="none" strike="noStrike">
                          <a:solidFill>
                            <a:schemeClr val="tx1">
                              <a:lumMod val="65000"/>
                              <a:lumOff val="35000"/>
                            </a:schemeClr>
                          </a:solidFill>
                          <a:effectLst/>
                          <a:hlinkClick r:id="rId19"/>
                        </a:rPr>
                        <a:t> IXD_6xxSI</a:t>
                      </a:r>
                      <a:endParaRPr lang="en-US" sz="800" b="0" i="0" u="none" strike="noStrike">
                        <a:solidFill>
                          <a:schemeClr val="tx1">
                            <a:lumMod val="65000"/>
                            <a:lumOff val="35000"/>
                          </a:schemeClr>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495207701"/>
                  </a:ext>
                </a:extLst>
              </a:tr>
              <a:tr h="228600">
                <a:tc rowSpan="3">
                  <a:txBody>
                    <a:bodyPr/>
                    <a:lstStyle/>
                    <a:p>
                      <a:pPr algn="ctr" rtl="0" fontAlgn="ctr"/>
                      <a:r>
                        <a:rPr lang="en-US" sz="1000" b="1" i="0" u="none" strike="noStrike">
                          <a:solidFill>
                            <a:schemeClr val="bg1"/>
                          </a:solidFill>
                          <a:effectLst/>
                          <a:latin typeface="+mn-lt"/>
                        </a:rPr>
                        <a:t>6</a:t>
                      </a: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rtl="0" fontAlgn="ctr"/>
                      <a:r>
                        <a:rPr lang="en-US" sz="800" u="none" strike="noStrike">
                          <a:solidFill>
                            <a:schemeClr val="tx1"/>
                          </a:solidFill>
                          <a:effectLst/>
                        </a:rPr>
                        <a:t>Diode Array</a:t>
                      </a:r>
                      <a:endParaRPr lang="en-US" sz="800" b="0" i="0" u="none" strike="noStrike">
                        <a:solidFill>
                          <a:schemeClr val="tx1"/>
                        </a:solidFill>
                        <a:effectLst/>
                        <a:latin typeface="+mn-lt"/>
                      </a:endParaRPr>
                    </a:p>
                  </a:txBody>
                  <a:tcPr marR="7460" marT="7460" marB="0"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b="0" i="0" u="none" strike="noStrike">
                          <a:solidFill>
                            <a:schemeClr val="tx1"/>
                          </a:solidFill>
                          <a:effectLst/>
                          <a:latin typeface="+mn-lt"/>
                          <a:hlinkClick r:id="rId20"/>
                        </a:rPr>
                        <a:t>AQ24CANA</a:t>
                      </a:r>
                      <a:endParaRPr lang="en-US" sz="800" b="0" i="0" u="none" strike="noStrike">
                        <a:solidFill>
                          <a:schemeClr val="tx1"/>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734187175"/>
                  </a:ext>
                </a:extLst>
              </a:tr>
              <a:tr h="228600">
                <a:tc vMerge="1">
                  <a:txBody>
                    <a:bodyPr/>
                    <a:lstStyle/>
                    <a:p>
                      <a:pPr algn="ctr" rtl="0" fontAlgn="ctr"/>
                      <a:endParaRPr lang="en-US" sz="1000" b="1" i="0" u="none" strike="noStrike">
                        <a:solidFill>
                          <a:schemeClr val="bg1"/>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u="none" strike="noStrike">
                          <a:solidFill>
                            <a:schemeClr val="tx1"/>
                          </a:solidFill>
                          <a:effectLst/>
                        </a:rPr>
                        <a:t>Fuse </a:t>
                      </a:r>
                      <a:endParaRPr lang="en-US" sz="800" b="0" i="0" u="none" strike="noStrike">
                        <a:solidFill>
                          <a:schemeClr val="tx1"/>
                        </a:solidFill>
                        <a:effectLst/>
                        <a:latin typeface="+mn-lt"/>
                      </a:endParaRPr>
                    </a:p>
                  </a:txBody>
                  <a:tcPr marR="7460" marT="7460" marB="0"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u="none" strike="noStrike" noProof="0">
                          <a:effectLst/>
                          <a:hlinkClick r:id="rId21"/>
                        </a:rPr>
                        <a:t>885</a:t>
                      </a:r>
                      <a:endParaRPr lang="en-US" sz="800" b="0" i="0" u="none" strike="noStrike">
                        <a:solidFill>
                          <a:srgbClr val="3F3B3A"/>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026862948"/>
                  </a:ext>
                </a:extLst>
              </a:tr>
              <a:tr h="180406">
                <a:tc vMerge="1">
                  <a:txBody>
                    <a:bodyPr/>
                    <a:lstStyle/>
                    <a:p>
                      <a:pPr algn="ctr" rtl="0" fontAlgn="ctr"/>
                      <a:endParaRPr lang="en-US" sz="1000" b="1" i="0" u="none" strike="noStrike">
                        <a:solidFill>
                          <a:schemeClr val="bg1"/>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rgbClr val="3F3B3A"/>
                          </a:solidFill>
                          <a:effectLst/>
                          <a:latin typeface="+mn-lt"/>
                        </a:rPr>
                        <a:t>TVS Diode</a:t>
                      </a:r>
                    </a:p>
                  </a:txBody>
                  <a:tcPr marR="7460" marT="7460" marB="0"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mn-lt"/>
                          <a:hlinkClick r:id="rId12"/>
                        </a:rPr>
                        <a:t>TPSMB</a:t>
                      </a:r>
                      <a:r>
                        <a:rPr lang="en-US" sz="800" u="none" strike="noStrike" dirty="0">
                          <a:effectLst/>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mn-lt"/>
                          <a:hlinkClick r:id="rId6"/>
                        </a:rPr>
                        <a:t>TPSMC</a:t>
                      </a:r>
                      <a:endParaRPr lang="en-US" sz="800" b="0" i="0" u="none" strike="noStrike" dirty="0">
                        <a:solidFill>
                          <a:srgbClr val="3F3B3A"/>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906603691"/>
                  </a:ext>
                </a:extLst>
              </a:tr>
            </a:tbl>
          </a:graphicData>
        </a:graphic>
      </p:graphicFrame>
      <p:sp>
        <p:nvSpPr>
          <p:cNvPr id="91" name="Rectangle 90">
            <a:extLst>
              <a:ext uri="{FF2B5EF4-FFF2-40B4-BE49-F238E27FC236}">
                <a16:creationId xmlns:a16="http://schemas.microsoft.com/office/drawing/2014/main" id="{495A08F1-6E76-4F1E-AE48-2AFCC5D5ABB1}"/>
              </a:ext>
            </a:extLst>
          </p:cNvPr>
          <p:cNvSpPr/>
          <p:nvPr/>
        </p:nvSpPr>
        <p:spPr>
          <a:xfrm>
            <a:off x="6228119" y="3813086"/>
            <a:ext cx="2490431" cy="541200"/>
          </a:xfrm>
          <a:prstGeom prst="rect">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700" b="1" i="1" dirty="0">
                <a:solidFill>
                  <a:schemeClr val="tx1">
                    <a:lumMod val="50000"/>
                    <a:lumOff val="50000"/>
                  </a:schemeClr>
                </a:solidFill>
              </a:rPr>
              <a:t>Acronyms:</a:t>
            </a:r>
            <a:endParaRPr lang="en-US" sz="700" i="1" dirty="0">
              <a:solidFill>
                <a:schemeClr val="tx1">
                  <a:lumMod val="50000"/>
                  <a:lumOff val="50000"/>
                </a:schemeClr>
              </a:solidFill>
            </a:endParaRPr>
          </a:p>
          <a:p>
            <a:pPr>
              <a:tabLst>
                <a:tab pos="336550" algn="l"/>
              </a:tabLst>
            </a:pPr>
            <a:r>
              <a:rPr lang="en-US" sz="700" i="1" dirty="0">
                <a:solidFill>
                  <a:schemeClr val="tx1">
                    <a:lumMod val="50000"/>
                    <a:lumOff val="50000"/>
                  </a:schemeClr>
                </a:solidFill>
              </a:rPr>
              <a:t>MOV:	metal oxide varistor</a:t>
            </a:r>
          </a:p>
          <a:p>
            <a:pPr>
              <a:tabLst>
                <a:tab pos="336550" algn="l"/>
              </a:tabLst>
            </a:pPr>
            <a:r>
              <a:rPr lang="en-US" sz="700" i="1" dirty="0">
                <a:solidFill>
                  <a:schemeClr val="tx1">
                    <a:lumMod val="50000"/>
                    <a:lumOff val="50000"/>
                  </a:schemeClr>
                </a:solidFill>
              </a:rPr>
              <a:t>TVS:	transient voltage suppressor</a:t>
            </a:r>
          </a:p>
          <a:p>
            <a:pPr>
              <a:tabLst>
                <a:tab pos="336550" algn="l"/>
              </a:tabLst>
            </a:pPr>
            <a:r>
              <a:rPr lang="en-US" sz="700" i="1" dirty="0">
                <a:solidFill>
                  <a:schemeClr val="tx1">
                    <a:lumMod val="50000"/>
                    <a:lumOff val="50000"/>
                  </a:schemeClr>
                </a:solidFill>
              </a:rPr>
              <a:t>SMD:   surface mount device</a:t>
            </a:r>
          </a:p>
        </p:txBody>
      </p:sp>
      <p:sp>
        <p:nvSpPr>
          <p:cNvPr id="111" name="Rectangle 110">
            <a:extLst>
              <a:ext uri="{FF2B5EF4-FFF2-40B4-BE49-F238E27FC236}">
                <a16:creationId xmlns:a16="http://schemas.microsoft.com/office/drawing/2014/main" id="{A46E88AF-AC2B-4A37-8B38-8CACB43AC445}"/>
              </a:ext>
            </a:extLst>
          </p:cNvPr>
          <p:cNvSpPr/>
          <p:nvPr/>
        </p:nvSpPr>
        <p:spPr>
          <a:xfrm>
            <a:off x="457201" y="914400"/>
            <a:ext cx="5547360" cy="3204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F4036B29-B76E-4FAC-9A8C-B93655C91490}"/>
              </a:ext>
            </a:extLst>
          </p:cNvPr>
          <p:cNvCxnSpPr>
            <a:cxnSpLocks/>
          </p:cNvCxnSpPr>
          <p:nvPr/>
        </p:nvCxnSpPr>
        <p:spPr>
          <a:xfrm>
            <a:off x="5760335" y="2498014"/>
            <a:ext cx="374272" cy="0"/>
          </a:xfrm>
          <a:prstGeom prst="straightConnector1">
            <a:avLst/>
          </a:prstGeom>
          <a:ln w="952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80A1A04-EC3A-4C06-89EB-B2724CA0A8E7}"/>
              </a:ext>
            </a:extLst>
          </p:cNvPr>
          <p:cNvSpPr txBox="1"/>
          <p:nvPr/>
        </p:nvSpPr>
        <p:spPr>
          <a:xfrm>
            <a:off x="5768458" y="2239115"/>
            <a:ext cx="418360" cy="169771"/>
          </a:xfrm>
          <a:prstGeom prst="rect">
            <a:avLst/>
          </a:prstGeom>
          <a:noFill/>
        </p:spPr>
        <p:txBody>
          <a:bodyPr wrap="none" rtlCol="0">
            <a:spAutoFit/>
          </a:bodyPr>
          <a:lstStyle/>
          <a:p>
            <a:r>
              <a:rPr lang="en-US" sz="900"/>
              <a:t>Output</a:t>
            </a:r>
          </a:p>
        </p:txBody>
      </p:sp>
      <p:sp>
        <p:nvSpPr>
          <p:cNvPr id="122" name="TextBox 121">
            <a:extLst>
              <a:ext uri="{FF2B5EF4-FFF2-40B4-BE49-F238E27FC236}">
                <a16:creationId xmlns:a16="http://schemas.microsoft.com/office/drawing/2014/main" id="{2AF4716F-7F25-42EA-A6DB-B59663C09272}"/>
              </a:ext>
            </a:extLst>
          </p:cNvPr>
          <p:cNvSpPr txBox="1"/>
          <p:nvPr/>
        </p:nvSpPr>
        <p:spPr>
          <a:xfrm>
            <a:off x="631343" y="1204945"/>
            <a:ext cx="3530100" cy="1240478"/>
          </a:xfrm>
          <a:prstGeom prst="rect">
            <a:avLst/>
          </a:prstGeom>
          <a:solidFill>
            <a:schemeClr val="bg1">
              <a:lumMod val="75000"/>
            </a:schemeClr>
          </a:solidFill>
          <a:ln>
            <a:noFill/>
          </a:ln>
        </p:spPr>
        <p:txBody>
          <a:bodyPr wrap="square" rtlCol="0">
            <a:noAutofit/>
          </a:bodyPr>
          <a:lstStyle/>
          <a:p>
            <a:pPr algn="ctr"/>
            <a:r>
              <a:rPr lang="en-US" sz="825" b="1"/>
              <a:t>                           Pack 1</a:t>
            </a:r>
          </a:p>
        </p:txBody>
      </p:sp>
      <p:sp>
        <p:nvSpPr>
          <p:cNvPr id="127" name="TextBox 126">
            <a:extLst>
              <a:ext uri="{FF2B5EF4-FFF2-40B4-BE49-F238E27FC236}">
                <a16:creationId xmlns:a16="http://schemas.microsoft.com/office/drawing/2014/main" id="{AE39506F-78B8-414F-AF39-380E10BDB389}"/>
              </a:ext>
            </a:extLst>
          </p:cNvPr>
          <p:cNvSpPr txBox="1"/>
          <p:nvPr/>
        </p:nvSpPr>
        <p:spPr>
          <a:xfrm>
            <a:off x="1535881" y="1258605"/>
            <a:ext cx="711344" cy="1094950"/>
          </a:xfrm>
          <a:prstGeom prst="rect">
            <a:avLst/>
          </a:prstGeom>
          <a:solidFill>
            <a:schemeClr val="bg1">
              <a:lumMod val="65000"/>
            </a:schemeClr>
          </a:solidFill>
          <a:ln>
            <a:noFill/>
          </a:ln>
        </p:spPr>
        <p:txBody>
          <a:bodyPr wrap="square" rtlCol="0">
            <a:noAutofit/>
          </a:bodyPr>
          <a:lstStyle/>
          <a:p>
            <a:pPr algn="ctr"/>
            <a:r>
              <a:rPr lang="en-US" sz="825" b="1"/>
              <a:t>Module 2</a:t>
            </a:r>
          </a:p>
        </p:txBody>
      </p:sp>
      <p:sp>
        <p:nvSpPr>
          <p:cNvPr id="130" name="Rectangle 129">
            <a:extLst>
              <a:ext uri="{FF2B5EF4-FFF2-40B4-BE49-F238E27FC236}">
                <a16:creationId xmlns:a16="http://schemas.microsoft.com/office/drawing/2014/main" id="{829ACDD4-B6EB-45D6-826B-FF3E78F30493}"/>
              </a:ext>
            </a:extLst>
          </p:cNvPr>
          <p:cNvSpPr/>
          <p:nvPr/>
        </p:nvSpPr>
        <p:spPr>
          <a:xfrm>
            <a:off x="1583423" y="1476987"/>
            <a:ext cx="623251" cy="25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ysClr val="windowText" lastClr="000000"/>
                </a:solidFill>
              </a:rPr>
              <a:t>Li-ion Cell pack</a:t>
            </a:r>
          </a:p>
        </p:txBody>
      </p:sp>
      <p:cxnSp>
        <p:nvCxnSpPr>
          <p:cNvPr id="131" name="Straight Arrow Connector 130">
            <a:extLst>
              <a:ext uri="{FF2B5EF4-FFF2-40B4-BE49-F238E27FC236}">
                <a16:creationId xmlns:a16="http://schemas.microsoft.com/office/drawing/2014/main" id="{4CF59627-0D57-4C22-9B49-F85587D3FAF2}"/>
              </a:ext>
            </a:extLst>
          </p:cNvPr>
          <p:cNvCxnSpPr>
            <a:cxnSpLocks/>
            <a:endCxn id="132" idx="0"/>
          </p:cNvCxnSpPr>
          <p:nvPr/>
        </p:nvCxnSpPr>
        <p:spPr>
          <a:xfrm>
            <a:off x="1894691" y="1737017"/>
            <a:ext cx="1" cy="193101"/>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1EB462EA-B6EB-4F27-B58C-2590A85FF050}"/>
              </a:ext>
            </a:extLst>
          </p:cNvPr>
          <p:cNvSpPr/>
          <p:nvPr/>
        </p:nvSpPr>
        <p:spPr>
          <a:xfrm>
            <a:off x="1582709" y="1930119"/>
            <a:ext cx="623966" cy="3451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Cell balancing &amp; control</a:t>
            </a:r>
          </a:p>
        </p:txBody>
      </p:sp>
      <p:sp>
        <p:nvSpPr>
          <p:cNvPr id="133" name="TextBox 132">
            <a:extLst>
              <a:ext uri="{FF2B5EF4-FFF2-40B4-BE49-F238E27FC236}">
                <a16:creationId xmlns:a16="http://schemas.microsoft.com/office/drawing/2014/main" id="{3D4CCFAA-8519-493D-9E94-17436498A932}"/>
              </a:ext>
            </a:extLst>
          </p:cNvPr>
          <p:cNvSpPr txBox="1"/>
          <p:nvPr/>
        </p:nvSpPr>
        <p:spPr>
          <a:xfrm>
            <a:off x="671684" y="1258604"/>
            <a:ext cx="711344" cy="1094949"/>
          </a:xfrm>
          <a:prstGeom prst="rect">
            <a:avLst/>
          </a:prstGeom>
          <a:solidFill>
            <a:schemeClr val="bg1">
              <a:lumMod val="65000"/>
            </a:schemeClr>
          </a:solidFill>
          <a:ln>
            <a:noFill/>
          </a:ln>
        </p:spPr>
        <p:txBody>
          <a:bodyPr wrap="square" rtlCol="0">
            <a:noAutofit/>
          </a:bodyPr>
          <a:lstStyle/>
          <a:p>
            <a:pPr algn="ctr"/>
            <a:r>
              <a:rPr lang="en-US" sz="825" b="1"/>
              <a:t>Module</a:t>
            </a:r>
          </a:p>
        </p:txBody>
      </p:sp>
      <p:sp>
        <p:nvSpPr>
          <p:cNvPr id="134" name="Rectangle 133">
            <a:extLst>
              <a:ext uri="{FF2B5EF4-FFF2-40B4-BE49-F238E27FC236}">
                <a16:creationId xmlns:a16="http://schemas.microsoft.com/office/drawing/2014/main" id="{2F185EB1-2DF7-4847-957F-C8EE9E72EA23}"/>
              </a:ext>
            </a:extLst>
          </p:cNvPr>
          <p:cNvSpPr/>
          <p:nvPr/>
        </p:nvSpPr>
        <p:spPr>
          <a:xfrm>
            <a:off x="719226" y="1476987"/>
            <a:ext cx="623251" cy="25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Li-ion Cells</a:t>
            </a:r>
          </a:p>
        </p:txBody>
      </p:sp>
      <p:cxnSp>
        <p:nvCxnSpPr>
          <p:cNvPr id="135" name="Straight Arrow Connector 134">
            <a:extLst>
              <a:ext uri="{FF2B5EF4-FFF2-40B4-BE49-F238E27FC236}">
                <a16:creationId xmlns:a16="http://schemas.microsoft.com/office/drawing/2014/main" id="{4BE7A85A-7683-4A6E-9F9F-6050424C60FD}"/>
              </a:ext>
            </a:extLst>
          </p:cNvPr>
          <p:cNvCxnSpPr>
            <a:cxnSpLocks/>
            <a:endCxn id="136" idx="0"/>
          </p:cNvCxnSpPr>
          <p:nvPr/>
        </p:nvCxnSpPr>
        <p:spPr>
          <a:xfrm>
            <a:off x="1030494" y="1737017"/>
            <a:ext cx="1" cy="193101"/>
          </a:xfrm>
          <a:prstGeom prst="straightConnector1">
            <a:avLst/>
          </a:prstGeom>
          <a:ln w="19050">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3A41C9DB-C45D-4E4B-86A9-DF37F53A178C}"/>
              </a:ext>
            </a:extLst>
          </p:cNvPr>
          <p:cNvSpPr/>
          <p:nvPr/>
        </p:nvSpPr>
        <p:spPr>
          <a:xfrm>
            <a:off x="718511" y="1930118"/>
            <a:ext cx="623966" cy="3451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ysClr val="windowText" lastClr="000000"/>
                </a:solidFill>
              </a:rPr>
              <a:t>Cell </a:t>
            </a:r>
            <a:r>
              <a:rPr lang="en-US" sz="800">
                <a:solidFill>
                  <a:sysClr val="windowText" lastClr="000000"/>
                </a:solidFill>
              </a:rPr>
              <a:t>balancing &amp; control</a:t>
            </a:r>
          </a:p>
        </p:txBody>
      </p:sp>
      <p:sp>
        <p:nvSpPr>
          <p:cNvPr id="137" name="TextBox 136">
            <a:extLst>
              <a:ext uri="{FF2B5EF4-FFF2-40B4-BE49-F238E27FC236}">
                <a16:creationId xmlns:a16="http://schemas.microsoft.com/office/drawing/2014/main" id="{EE90D502-DDDB-41C6-804E-C19EC4E78535}"/>
              </a:ext>
            </a:extLst>
          </p:cNvPr>
          <p:cNvSpPr txBox="1"/>
          <p:nvPr/>
        </p:nvSpPr>
        <p:spPr>
          <a:xfrm>
            <a:off x="3403248" y="1258604"/>
            <a:ext cx="711344" cy="1094949"/>
          </a:xfrm>
          <a:prstGeom prst="rect">
            <a:avLst/>
          </a:prstGeom>
          <a:solidFill>
            <a:schemeClr val="bg1">
              <a:lumMod val="65000"/>
            </a:schemeClr>
          </a:solidFill>
          <a:ln>
            <a:noFill/>
          </a:ln>
        </p:spPr>
        <p:txBody>
          <a:bodyPr wrap="square" rtlCol="0">
            <a:noAutofit/>
          </a:bodyPr>
          <a:lstStyle/>
          <a:p>
            <a:pPr algn="ctr"/>
            <a:r>
              <a:rPr lang="en-US" sz="825" b="1"/>
              <a:t>Module n</a:t>
            </a:r>
          </a:p>
        </p:txBody>
      </p:sp>
      <p:sp>
        <p:nvSpPr>
          <p:cNvPr id="138" name="Rectangle 137">
            <a:extLst>
              <a:ext uri="{FF2B5EF4-FFF2-40B4-BE49-F238E27FC236}">
                <a16:creationId xmlns:a16="http://schemas.microsoft.com/office/drawing/2014/main" id="{A2FD09F9-E71D-4F81-816E-229880AD3ACC}"/>
              </a:ext>
            </a:extLst>
          </p:cNvPr>
          <p:cNvSpPr/>
          <p:nvPr/>
        </p:nvSpPr>
        <p:spPr>
          <a:xfrm>
            <a:off x="3450790" y="1476987"/>
            <a:ext cx="623251" cy="25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ysClr val="windowText" lastClr="000000"/>
                </a:solidFill>
              </a:rPr>
              <a:t>Li-ion Cell pack</a:t>
            </a:r>
          </a:p>
        </p:txBody>
      </p:sp>
      <p:cxnSp>
        <p:nvCxnSpPr>
          <p:cNvPr id="139" name="Straight Arrow Connector 138">
            <a:extLst>
              <a:ext uri="{FF2B5EF4-FFF2-40B4-BE49-F238E27FC236}">
                <a16:creationId xmlns:a16="http://schemas.microsoft.com/office/drawing/2014/main" id="{29344E2D-1DD6-44B2-B712-8213544EDBA0}"/>
              </a:ext>
            </a:extLst>
          </p:cNvPr>
          <p:cNvCxnSpPr>
            <a:cxnSpLocks/>
            <a:endCxn id="140" idx="0"/>
          </p:cNvCxnSpPr>
          <p:nvPr/>
        </p:nvCxnSpPr>
        <p:spPr>
          <a:xfrm>
            <a:off x="3762058" y="1737017"/>
            <a:ext cx="1" cy="193101"/>
          </a:xfrm>
          <a:prstGeom prst="straightConnector1">
            <a:avLst/>
          </a:prstGeom>
          <a:ln w="19050">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EA271164-2C2B-44F2-B2A2-0FB508E0FA1D}"/>
              </a:ext>
            </a:extLst>
          </p:cNvPr>
          <p:cNvSpPr/>
          <p:nvPr/>
        </p:nvSpPr>
        <p:spPr>
          <a:xfrm>
            <a:off x="3450075" y="1930118"/>
            <a:ext cx="623966" cy="3451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Cell balancing &amp; control</a:t>
            </a:r>
          </a:p>
        </p:txBody>
      </p:sp>
      <p:cxnSp>
        <p:nvCxnSpPr>
          <p:cNvPr id="141" name="Straight Arrow Connector 140">
            <a:extLst>
              <a:ext uri="{FF2B5EF4-FFF2-40B4-BE49-F238E27FC236}">
                <a16:creationId xmlns:a16="http://schemas.microsoft.com/office/drawing/2014/main" id="{5053ABC4-751F-4608-9C2E-1D56E30E5336}"/>
              </a:ext>
            </a:extLst>
          </p:cNvPr>
          <p:cNvCxnSpPr>
            <a:cxnSpLocks/>
            <a:endCxn id="130" idx="1"/>
          </p:cNvCxnSpPr>
          <p:nvPr/>
        </p:nvCxnSpPr>
        <p:spPr>
          <a:xfrm>
            <a:off x="1342477" y="1604356"/>
            <a:ext cx="240947" cy="1"/>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0B97BF19-6101-471F-A1B0-FF25ED93E06C}"/>
              </a:ext>
            </a:extLst>
          </p:cNvPr>
          <p:cNvCxnSpPr>
            <a:cxnSpLocks/>
            <a:stCxn id="130" idx="3"/>
            <a:endCxn id="138" idx="1"/>
          </p:cNvCxnSpPr>
          <p:nvPr/>
        </p:nvCxnSpPr>
        <p:spPr>
          <a:xfrm>
            <a:off x="2206674" y="1604357"/>
            <a:ext cx="1244116" cy="0"/>
          </a:xfrm>
          <a:prstGeom prst="straightConnector1">
            <a:avLst/>
          </a:prstGeom>
          <a:ln w="9525">
            <a:solidFill>
              <a:srgbClr val="007E3A"/>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B42AFB2A-DA91-48FD-8A68-ED1C7314E25D}"/>
              </a:ext>
            </a:extLst>
          </p:cNvPr>
          <p:cNvSpPr txBox="1"/>
          <p:nvPr/>
        </p:nvSpPr>
        <p:spPr>
          <a:xfrm>
            <a:off x="627514" y="2643815"/>
            <a:ext cx="3538453" cy="1304057"/>
          </a:xfrm>
          <a:prstGeom prst="rect">
            <a:avLst/>
          </a:prstGeom>
          <a:solidFill>
            <a:schemeClr val="bg1">
              <a:lumMod val="75000"/>
            </a:schemeClr>
          </a:solidFill>
          <a:ln>
            <a:noFill/>
          </a:ln>
        </p:spPr>
        <p:txBody>
          <a:bodyPr wrap="square" rtlCol="0">
            <a:noAutofit/>
          </a:bodyPr>
          <a:lstStyle/>
          <a:p>
            <a:pPr algn="ctr"/>
            <a:r>
              <a:rPr lang="en-US" sz="825" b="1"/>
              <a:t>                             Pack X</a:t>
            </a:r>
          </a:p>
        </p:txBody>
      </p:sp>
      <p:sp>
        <p:nvSpPr>
          <p:cNvPr id="144" name="TextBox 143">
            <a:extLst>
              <a:ext uri="{FF2B5EF4-FFF2-40B4-BE49-F238E27FC236}">
                <a16:creationId xmlns:a16="http://schemas.microsoft.com/office/drawing/2014/main" id="{C198BF3B-2BC7-4926-B7EB-4C6689492538}"/>
              </a:ext>
            </a:extLst>
          </p:cNvPr>
          <p:cNvSpPr txBox="1"/>
          <p:nvPr/>
        </p:nvSpPr>
        <p:spPr>
          <a:xfrm>
            <a:off x="1535881" y="2724501"/>
            <a:ext cx="711344" cy="1088585"/>
          </a:xfrm>
          <a:prstGeom prst="rect">
            <a:avLst/>
          </a:prstGeom>
          <a:solidFill>
            <a:schemeClr val="bg1">
              <a:lumMod val="65000"/>
            </a:schemeClr>
          </a:solidFill>
          <a:ln>
            <a:noFill/>
          </a:ln>
        </p:spPr>
        <p:txBody>
          <a:bodyPr wrap="square" rtlCol="0">
            <a:noAutofit/>
          </a:bodyPr>
          <a:lstStyle/>
          <a:p>
            <a:pPr algn="ctr"/>
            <a:r>
              <a:rPr lang="en-US" sz="825" b="1"/>
              <a:t>Module 2</a:t>
            </a:r>
          </a:p>
        </p:txBody>
      </p:sp>
      <p:sp>
        <p:nvSpPr>
          <p:cNvPr id="145" name="Rectangle 144">
            <a:extLst>
              <a:ext uri="{FF2B5EF4-FFF2-40B4-BE49-F238E27FC236}">
                <a16:creationId xmlns:a16="http://schemas.microsoft.com/office/drawing/2014/main" id="{FBECE34D-EA01-4B4B-ACFF-B6AD3BB6704F}"/>
              </a:ext>
            </a:extLst>
          </p:cNvPr>
          <p:cNvSpPr/>
          <p:nvPr/>
        </p:nvSpPr>
        <p:spPr>
          <a:xfrm>
            <a:off x="1583423" y="2940042"/>
            <a:ext cx="623251" cy="25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ysClr val="windowText" lastClr="000000"/>
                </a:solidFill>
              </a:rPr>
              <a:t>Li-ion Cell pack</a:t>
            </a:r>
          </a:p>
        </p:txBody>
      </p:sp>
      <p:cxnSp>
        <p:nvCxnSpPr>
          <p:cNvPr id="146" name="Straight Arrow Connector 145">
            <a:extLst>
              <a:ext uri="{FF2B5EF4-FFF2-40B4-BE49-F238E27FC236}">
                <a16:creationId xmlns:a16="http://schemas.microsoft.com/office/drawing/2014/main" id="{EF9DD343-BFCC-4372-A946-B5447F7885D8}"/>
              </a:ext>
            </a:extLst>
          </p:cNvPr>
          <p:cNvCxnSpPr>
            <a:cxnSpLocks/>
            <a:endCxn id="147" idx="0"/>
          </p:cNvCxnSpPr>
          <p:nvPr/>
        </p:nvCxnSpPr>
        <p:spPr>
          <a:xfrm>
            <a:off x="1894691" y="3200072"/>
            <a:ext cx="1" cy="193101"/>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7E07AB01-D725-4EAA-9256-F4504981398E}"/>
              </a:ext>
            </a:extLst>
          </p:cNvPr>
          <p:cNvSpPr/>
          <p:nvPr/>
        </p:nvSpPr>
        <p:spPr>
          <a:xfrm>
            <a:off x="1582709" y="3393173"/>
            <a:ext cx="623966" cy="3451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Cell balancing &amp; control</a:t>
            </a:r>
          </a:p>
        </p:txBody>
      </p:sp>
      <p:sp>
        <p:nvSpPr>
          <p:cNvPr id="148" name="TextBox 147">
            <a:extLst>
              <a:ext uri="{FF2B5EF4-FFF2-40B4-BE49-F238E27FC236}">
                <a16:creationId xmlns:a16="http://schemas.microsoft.com/office/drawing/2014/main" id="{D551B808-51CE-4392-9125-87BCE959A1BA}"/>
              </a:ext>
            </a:extLst>
          </p:cNvPr>
          <p:cNvSpPr txBox="1"/>
          <p:nvPr/>
        </p:nvSpPr>
        <p:spPr>
          <a:xfrm>
            <a:off x="671684" y="2724502"/>
            <a:ext cx="711344" cy="1088584"/>
          </a:xfrm>
          <a:prstGeom prst="rect">
            <a:avLst/>
          </a:prstGeom>
          <a:solidFill>
            <a:schemeClr val="bg1">
              <a:lumMod val="65000"/>
            </a:schemeClr>
          </a:solidFill>
          <a:ln>
            <a:noFill/>
          </a:ln>
        </p:spPr>
        <p:txBody>
          <a:bodyPr wrap="square" rtlCol="0">
            <a:noAutofit/>
          </a:bodyPr>
          <a:lstStyle/>
          <a:p>
            <a:pPr algn="ctr"/>
            <a:r>
              <a:rPr lang="en-US" sz="825" b="1"/>
              <a:t>Module 1</a:t>
            </a:r>
          </a:p>
        </p:txBody>
      </p:sp>
      <p:sp>
        <p:nvSpPr>
          <p:cNvPr id="149" name="Rectangle 148">
            <a:extLst>
              <a:ext uri="{FF2B5EF4-FFF2-40B4-BE49-F238E27FC236}">
                <a16:creationId xmlns:a16="http://schemas.microsoft.com/office/drawing/2014/main" id="{B8BD99D2-FC7F-4616-9369-00FBC6D5B36B}"/>
              </a:ext>
            </a:extLst>
          </p:cNvPr>
          <p:cNvSpPr/>
          <p:nvPr/>
        </p:nvSpPr>
        <p:spPr>
          <a:xfrm>
            <a:off x="719226" y="2940041"/>
            <a:ext cx="623251" cy="25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ysClr val="windowText" lastClr="000000"/>
                </a:solidFill>
              </a:rPr>
              <a:t>Li-ion Cell pack</a:t>
            </a:r>
          </a:p>
        </p:txBody>
      </p:sp>
      <p:cxnSp>
        <p:nvCxnSpPr>
          <p:cNvPr id="150" name="Straight Arrow Connector 149">
            <a:extLst>
              <a:ext uri="{FF2B5EF4-FFF2-40B4-BE49-F238E27FC236}">
                <a16:creationId xmlns:a16="http://schemas.microsoft.com/office/drawing/2014/main" id="{050FCDDF-C3B4-40BB-9D65-A66D4A6F5EFD}"/>
              </a:ext>
            </a:extLst>
          </p:cNvPr>
          <p:cNvCxnSpPr>
            <a:cxnSpLocks/>
            <a:endCxn id="151" idx="0"/>
          </p:cNvCxnSpPr>
          <p:nvPr/>
        </p:nvCxnSpPr>
        <p:spPr>
          <a:xfrm>
            <a:off x="1030494" y="3200071"/>
            <a:ext cx="1" cy="193101"/>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A8836E76-CBAE-47C6-A213-3A086B996D4E}"/>
              </a:ext>
            </a:extLst>
          </p:cNvPr>
          <p:cNvSpPr/>
          <p:nvPr/>
        </p:nvSpPr>
        <p:spPr>
          <a:xfrm>
            <a:off x="718511" y="3393172"/>
            <a:ext cx="623966" cy="3451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Cell balancing &amp; </a:t>
            </a:r>
            <a:r>
              <a:rPr lang="en-US" sz="825">
                <a:solidFill>
                  <a:sysClr val="windowText" lastClr="000000"/>
                </a:solidFill>
              </a:rPr>
              <a:t>control</a:t>
            </a:r>
          </a:p>
        </p:txBody>
      </p:sp>
      <p:sp>
        <p:nvSpPr>
          <p:cNvPr id="152" name="TextBox 151">
            <a:extLst>
              <a:ext uri="{FF2B5EF4-FFF2-40B4-BE49-F238E27FC236}">
                <a16:creationId xmlns:a16="http://schemas.microsoft.com/office/drawing/2014/main" id="{CFA799ED-0AFD-4308-BA26-0396512ED3C5}"/>
              </a:ext>
            </a:extLst>
          </p:cNvPr>
          <p:cNvSpPr txBox="1"/>
          <p:nvPr/>
        </p:nvSpPr>
        <p:spPr>
          <a:xfrm>
            <a:off x="3403248" y="2724500"/>
            <a:ext cx="711344" cy="1088585"/>
          </a:xfrm>
          <a:prstGeom prst="rect">
            <a:avLst/>
          </a:prstGeom>
          <a:solidFill>
            <a:schemeClr val="bg1">
              <a:lumMod val="65000"/>
            </a:schemeClr>
          </a:solidFill>
          <a:ln>
            <a:noFill/>
          </a:ln>
        </p:spPr>
        <p:txBody>
          <a:bodyPr wrap="square" rtlCol="0">
            <a:noAutofit/>
          </a:bodyPr>
          <a:lstStyle/>
          <a:p>
            <a:pPr algn="r"/>
            <a:r>
              <a:rPr lang="en-US" sz="825" b="1"/>
              <a:t>Module n</a:t>
            </a:r>
          </a:p>
        </p:txBody>
      </p:sp>
      <p:sp>
        <p:nvSpPr>
          <p:cNvPr id="153" name="Rectangle 152">
            <a:extLst>
              <a:ext uri="{FF2B5EF4-FFF2-40B4-BE49-F238E27FC236}">
                <a16:creationId xmlns:a16="http://schemas.microsoft.com/office/drawing/2014/main" id="{F447F4A6-4086-4F17-B8AD-C3CF7A767C87}"/>
              </a:ext>
            </a:extLst>
          </p:cNvPr>
          <p:cNvSpPr/>
          <p:nvPr/>
        </p:nvSpPr>
        <p:spPr>
          <a:xfrm>
            <a:off x="3450790" y="2940041"/>
            <a:ext cx="623251" cy="25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ysClr val="windowText" lastClr="000000"/>
                </a:solidFill>
              </a:rPr>
              <a:t>Li-ion Cell pack</a:t>
            </a:r>
          </a:p>
        </p:txBody>
      </p:sp>
      <p:cxnSp>
        <p:nvCxnSpPr>
          <p:cNvPr id="154" name="Straight Arrow Connector 153">
            <a:extLst>
              <a:ext uri="{FF2B5EF4-FFF2-40B4-BE49-F238E27FC236}">
                <a16:creationId xmlns:a16="http://schemas.microsoft.com/office/drawing/2014/main" id="{D0128AF3-1D05-40DF-8630-ACB2F2E7AF1B}"/>
              </a:ext>
            </a:extLst>
          </p:cNvPr>
          <p:cNvCxnSpPr>
            <a:cxnSpLocks/>
            <a:endCxn id="155" idx="0"/>
          </p:cNvCxnSpPr>
          <p:nvPr/>
        </p:nvCxnSpPr>
        <p:spPr>
          <a:xfrm>
            <a:off x="3762058" y="3200071"/>
            <a:ext cx="1" cy="193101"/>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C48CAABA-008C-4AA1-96A2-872DCFC8A8D2}"/>
              </a:ext>
            </a:extLst>
          </p:cNvPr>
          <p:cNvSpPr/>
          <p:nvPr/>
        </p:nvSpPr>
        <p:spPr>
          <a:xfrm>
            <a:off x="3450075" y="3393172"/>
            <a:ext cx="623966" cy="3451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ysClr val="windowText" lastClr="000000"/>
                </a:solidFill>
              </a:rPr>
              <a:t>Cell balancing &amp; control</a:t>
            </a:r>
          </a:p>
        </p:txBody>
      </p:sp>
      <p:cxnSp>
        <p:nvCxnSpPr>
          <p:cNvPr id="156" name="Straight Arrow Connector 155">
            <a:extLst>
              <a:ext uri="{FF2B5EF4-FFF2-40B4-BE49-F238E27FC236}">
                <a16:creationId xmlns:a16="http://schemas.microsoft.com/office/drawing/2014/main" id="{5B9444CD-DCCD-462B-8E34-2B40B2A0BD4C}"/>
              </a:ext>
            </a:extLst>
          </p:cNvPr>
          <p:cNvCxnSpPr>
            <a:cxnSpLocks/>
            <a:endCxn id="145" idx="1"/>
          </p:cNvCxnSpPr>
          <p:nvPr/>
        </p:nvCxnSpPr>
        <p:spPr>
          <a:xfrm>
            <a:off x="1342477" y="3067411"/>
            <a:ext cx="240947" cy="1"/>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5169EEF-DA71-48B9-B61B-2A69B1005DE4}"/>
              </a:ext>
            </a:extLst>
          </p:cNvPr>
          <p:cNvCxnSpPr>
            <a:cxnSpLocks/>
            <a:stCxn id="145" idx="3"/>
            <a:endCxn id="153" idx="1"/>
          </p:cNvCxnSpPr>
          <p:nvPr/>
        </p:nvCxnSpPr>
        <p:spPr>
          <a:xfrm flipV="1">
            <a:off x="2206674" y="3067411"/>
            <a:ext cx="1244116" cy="1"/>
          </a:xfrm>
          <a:prstGeom prst="straightConnector1">
            <a:avLst/>
          </a:prstGeom>
          <a:ln w="9525">
            <a:solidFill>
              <a:srgbClr val="007E3A"/>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80">
            <a:extLst>
              <a:ext uri="{FF2B5EF4-FFF2-40B4-BE49-F238E27FC236}">
                <a16:creationId xmlns:a16="http://schemas.microsoft.com/office/drawing/2014/main" id="{05E62056-5C58-40C9-AB66-02DC4F198729}"/>
              </a:ext>
            </a:extLst>
          </p:cNvPr>
          <p:cNvCxnSpPr>
            <a:cxnSpLocks/>
            <a:endCxn id="149" idx="1"/>
          </p:cNvCxnSpPr>
          <p:nvPr/>
        </p:nvCxnSpPr>
        <p:spPr>
          <a:xfrm rot="10800000" flipV="1">
            <a:off x="719227" y="2492077"/>
            <a:ext cx="1009906" cy="575334"/>
          </a:xfrm>
          <a:prstGeom prst="bentConnector3">
            <a:avLst>
              <a:gd name="adj1" fmla="val 117837"/>
            </a:avLst>
          </a:prstGeom>
          <a:ln w="9525">
            <a:solidFill>
              <a:srgbClr val="007E3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CD63ED7-3DF3-47A0-B184-77B3DDC2CA85}"/>
              </a:ext>
            </a:extLst>
          </p:cNvPr>
          <p:cNvCxnSpPr>
            <a:cxnSpLocks/>
          </p:cNvCxnSpPr>
          <p:nvPr/>
        </p:nvCxnSpPr>
        <p:spPr>
          <a:xfrm>
            <a:off x="1729130" y="2492078"/>
            <a:ext cx="1720945" cy="0"/>
          </a:xfrm>
          <a:prstGeom prst="straightConnector1">
            <a:avLst/>
          </a:prstGeom>
          <a:ln w="9525">
            <a:solidFill>
              <a:srgbClr val="007E3A"/>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88">
            <a:extLst>
              <a:ext uri="{FF2B5EF4-FFF2-40B4-BE49-F238E27FC236}">
                <a16:creationId xmlns:a16="http://schemas.microsoft.com/office/drawing/2014/main" id="{3162D7E3-D3F6-45D7-8584-DF632F6C30AD}"/>
              </a:ext>
            </a:extLst>
          </p:cNvPr>
          <p:cNvCxnSpPr>
            <a:cxnSpLocks/>
            <a:stCxn id="134" idx="1"/>
            <a:endCxn id="178" idx="0"/>
          </p:cNvCxnSpPr>
          <p:nvPr/>
        </p:nvCxnSpPr>
        <p:spPr>
          <a:xfrm rot="10800000" flipH="1">
            <a:off x="719226" y="1171347"/>
            <a:ext cx="4003706" cy="433011"/>
          </a:xfrm>
          <a:prstGeom prst="bentConnector4">
            <a:avLst>
              <a:gd name="adj1" fmla="val -5710"/>
              <a:gd name="adj2" fmla="val 98404"/>
            </a:avLst>
          </a:prstGeom>
          <a:ln w="9525">
            <a:solidFill>
              <a:srgbClr val="007E3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94">
            <a:extLst>
              <a:ext uri="{FF2B5EF4-FFF2-40B4-BE49-F238E27FC236}">
                <a16:creationId xmlns:a16="http://schemas.microsoft.com/office/drawing/2014/main" id="{08BAC4C9-8A7A-4697-8379-F07C44803ACF}"/>
              </a:ext>
            </a:extLst>
          </p:cNvPr>
          <p:cNvCxnSpPr>
            <a:cxnSpLocks/>
            <a:stCxn id="153" idx="3"/>
          </p:cNvCxnSpPr>
          <p:nvPr/>
        </p:nvCxnSpPr>
        <p:spPr>
          <a:xfrm flipV="1">
            <a:off x="4074041" y="1978826"/>
            <a:ext cx="1131515" cy="1088585"/>
          </a:xfrm>
          <a:prstGeom prst="bentConnector3">
            <a:avLst>
              <a:gd name="adj1" fmla="val 70484"/>
            </a:avLst>
          </a:prstGeom>
          <a:ln w="9525">
            <a:solidFill>
              <a:srgbClr val="007E3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D31C6B74-194F-4D12-A2B0-8346A2A25BA3}"/>
              </a:ext>
            </a:extLst>
          </p:cNvPr>
          <p:cNvSpPr/>
          <p:nvPr/>
        </p:nvSpPr>
        <p:spPr>
          <a:xfrm>
            <a:off x="5205557" y="1599065"/>
            <a:ext cx="623251" cy="472714"/>
          </a:xfrm>
          <a:prstGeom prst="rect">
            <a:avLst/>
          </a:prstGeom>
          <a:solidFill>
            <a:schemeClr val="bg1"/>
          </a:soli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solidFill>
                  <a:sysClr val="windowText" lastClr="000000"/>
                </a:solidFill>
              </a:rPr>
              <a:t>Control &amp; protect circuit</a:t>
            </a:r>
          </a:p>
        </p:txBody>
      </p:sp>
      <p:cxnSp>
        <p:nvCxnSpPr>
          <p:cNvPr id="163" name="Straight Arrow Connector 80">
            <a:extLst>
              <a:ext uri="{FF2B5EF4-FFF2-40B4-BE49-F238E27FC236}">
                <a16:creationId xmlns:a16="http://schemas.microsoft.com/office/drawing/2014/main" id="{9855CC3C-CFAE-4D30-9235-429582CBE611}"/>
              </a:ext>
            </a:extLst>
          </p:cNvPr>
          <p:cNvCxnSpPr>
            <a:cxnSpLocks/>
            <a:stCxn id="138" idx="3"/>
          </p:cNvCxnSpPr>
          <p:nvPr/>
        </p:nvCxnSpPr>
        <p:spPr>
          <a:xfrm flipH="1">
            <a:off x="3403249" y="1604356"/>
            <a:ext cx="670792" cy="887721"/>
          </a:xfrm>
          <a:prstGeom prst="bentConnector4">
            <a:avLst>
              <a:gd name="adj1" fmla="val -29527"/>
              <a:gd name="adj2" fmla="val 100356"/>
            </a:avLst>
          </a:prstGeom>
          <a:ln w="9525">
            <a:solidFill>
              <a:srgbClr val="007E3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4D846C07-E1A7-4D24-A330-443734B587EF}"/>
              </a:ext>
            </a:extLst>
          </p:cNvPr>
          <p:cNvCxnSpPr>
            <a:cxnSpLocks/>
            <a:stCxn id="132" idx="1"/>
            <a:endCxn id="136" idx="3"/>
          </p:cNvCxnSpPr>
          <p:nvPr/>
        </p:nvCxnSpPr>
        <p:spPr>
          <a:xfrm flipH="1" flipV="1">
            <a:off x="1342477" y="2102672"/>
            <a:ext cx="240232" cy="1"/>
          </a:xfrm>
          <a:prstGeom prst="straightConnector1">
            <a:avLst/>
          </a:prstGeom>
          <a:ln w="9525">
            <a:solidFill>
              <a:srgbClr val="00AEC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02C8A4-FDC2-4DFF-A19F-46C42628BEF2}"/>
              </a:ext>
            </a:extLst>
          </p:cNvPr>
          <p:cNvCxnSpPr>
            <a:cxnSpLocks/>
            <a:stCxn id="140" idx="1"/>
            <a:endCxn id="132" idx="3"/>
          </p:cNvCxnSpPr>
          <p:nvPr/>
        </p:nvCxnSpPr>
        <p:spPr>
          <a:xfrm flipH="1">
            <a:off x="2206675" y="2102672"/>
            <a:ext cx="1243400" cy="1"/>
          </a:xfrm>
          <a:prstGeom prst="straightConnector1">
            <a:avLst/>
          </a:prstGeom>
          <a:ln w="9525">
            <a:solidFill>
              <a:srgbClr val="00AEC7"/>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85">
            <a:extLst>
              <a:ext uri="{FF2B5EF4-FFF2-40B4-BE49-F238E27FC236}">
                <a16:creationId xmlns:a16="http://schemas.microsoft.com/office/drawing/2014/main" id="{46341274-BEF3-45E5-95EF-B2126BD1A9C0}"/>
              </a:ext>
            </a:extLst>
          </p:cNvPr>
          <p:cNvCxnSpPr>
            <a:cxnSpLocks/>
            <a:endCxn id="140" idx="3"/>
          </p:cNvCxnSpPr>
          <p:nvPr/>
        </p:nvCxnSpPr>
        <p:spPr>
          <a:xfrm rot="10800000">
            <a:off x="4074042" y="2102672"/>
            <a:ext cx="1131515" cy="308394"/>
          </a:xfrm>
          <a:prstGeom prst="bentConnector3">
            <a:avLst>
              <a:gd name="adj1" fmla="val 50000"/>
            </a:avLst>
          </a:prstGeom>
          <a:ln w="9525">
            <a:solidFill>
              <a:srgbClr val="00AEC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952122C-7C25-4A83-9E11-48AAED2A3786}"/>
              </a:ext>
            </a:extLst>
          </p:cNvPr>
          <p:cNvCxnSpPr>
            <a:cxnSpLocks/>
            <a:stCxn id="155" idx="1"/>
            <a:endCxn id="147" idx="3"/>
          </p:cNvCxnSpPr>
          <p:nvPr/>
        </p:nvCxnSpPr>
        <p:spPr>
          <a:xfrm flipH="1">
            <a:off x="2206675" y="3565726"/>
            <a:ext cx="1243400" cy="1"/>
          </a:xfrm>
          <a:prstGeom prst="straightConnector1">
            <a:avLst/>
          </a:prstGeom>
          <a:ln w="9525">
            <a:solidFill>
              <a:srgbClr val="00AEC7"/>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4E4113F-CAFA-4A52-BD6D-62F23EB3B7E7}"/>
              </a:ext>
            </a:extLst>
          </p:cNvPr>
          <p:cNvCxnSpPr>
            <a:cxnSpLocks/>
            <a:stCxn id="147" idx="1"/>
            <a:endCxn id="151" idx="3"/>
          </p:cNvCxnSpPr>
          <p:nvPr/>
        </p:nvCxnSpPr>
        <p:spPr>
          <a:xfrm flipH="1" flipV="1">
            <a:off x="1342477" y="3565726"/>
            <a:ext cx="240232" cy="1"/>
          </a:xfrm>
          <a:prstGeom prst="straightConnector1">
            <a:avLst/>
          </a:prstGeom>
          <a:ln w="9525">
            <a:solidFill>
              <a:srgbClr val="00AEC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85">
            <a:extLst>
              <a:ext uri="{FF2B5EF4-FFF2-40B4-BE49-F238E27FC236}">
                <a16:creationId xmlns:a16="http://schemas.microsoft.com/office/drawing/2014/main" id="{AAD4690A-7166-4FCA-A704-8BD1F5E8CF4F}"/>
              </a:ext>
            </a:extLst>
          </p:cNvPr>
          <p:cNvCxnSpPr>
            <a:cxnSpLocks/>
          </p:cNvCxnSpPr>
          <p:nvPr/>
        </p:nvCxnSpPr>
        <p:spPr>
          <a:xfrm rot="10800000" flipV="1">
            <a:off x="4080555" y="2546681"/>
            <a:ext cx="1125003" cy="1019044"/>
          </a:xfrm>
          <a:prstGeom prst="bentConnector3">
            <a:avLst>
              <a:gd name="adj1" fmla="val 81609"/>
            </a:avLst>
          </a:prstGeom>
          <a:ln w="9525">
            <a:solidFill>
              <a:srgbClr val="00AEC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E492EDF4-1369-4F95-94E8-5D53C751EFD0}"/>
              </a:ext>
            </a:extLst>
          </p:cNvPr>
          <p:cNvSpPr/>
          <p:nvPr/>
        </p:nvSpPr>
        <p:spPr>
          <a:xfrm>
            <a:off x="5199137" y="2264633"/>
            <a:ext cx="623251" cy="473166"/>
          </a:xfrm>
          <a:prstGeom prst="rect">
            <a:avLst/>
          </a:prstGeom>
          <a:solidFill>
            <a:schemeClr val="bg1"/>
          </a:soli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25" dirty="0">
                <a:solidFill>
                  <a:sysClr val="windowText" lastClr="000000"/>
                </a:solidFill>
              </a:rPr>
              <a:t>Battery system controller</a:t>
            </a:r>
          </a:p>
        </p:txBody>
      </p:sp>
      <p:grpSp>
        <p:nvGrpSpPr>
          <p:cNvPr id="172" name="Group 171">
            <a:extLst>
              <a:ext uri="{FF2B5EF4-FFF2-40B4-BE49-F238E27FC236}">
                <a16:creationId xmlns:a16="http://schemas.microsoft.com/office/drawing/2014/main" id="{69517058-6C50-420E-8335-3F0BED6EE54A}"/>
              </a:ext>
            </a:extLst>
          </p:cNvPr>
          <p:cNvGrpSpPr/>
          <p:nvPr/>
        </p:nvGrpSpPr>
        <p:grpSpPr>
          <a:xfrm>
            <a:off x="4949050" y="3645864"/>
            <a:ext cx="1330869" cy="492443"/>
            <a:chOff x="4947999" y="4203686"/>
            <a:chExt cx="1330869" cy="492443"/>
          </a:xfrm>
        </p:grpSpPr>
        <p:sp>
          <p:nvSpPr>
            <p:cNvPr id="173" name="Rectangle 172">
              <a:extLst>
                <a:ext uri="{FF2B5EF4-FFF2-40B4-BE49-F238E27FC236}">
                  <a16:creationId xmlns:a16="http://schemas.microsoft.com/office/drawing/2014/main" id="{8607F7CE-EA9F-4BEB-A441-60C236B659F9}"/>
                </a:ext>
              </a:extLst>
            </p:cNvPr>
            <p:cNvSpPr/>
            <p:nvPr/>
          </p:nvSpPr>
          <p:spPr>
            <a:xfrm>
              <a:off x="5023474" y="4244409"/>
              <a:ext cx="967737" cy="423921"/>
            </a:xfrm>
            <a:prstGeom prst="rect">
              <a:avLst/>
            </a:prstGeom>
            <a:solidFill>
              <a:schemeClr val="bg1"/>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endParaRPr lang="en-US" sz="700">
                <a:solidFill>
                  <a:schemeClr val="tx1"/>
                </a:solidFill>
              </a:endParaRPr>
            </a:p>
          </p:txBody>
        </p:sp>
        <p:cxnSp>
          <p:nvCxnSpPr>
            <p:cNvPr id="174" name="Straight Arrow Connector 173">
              <a:extLst>
                <a:ext uri="{FF2B5EF4-FFF2-40B4-BE49-F238E27FC236}">
                  <a16:creationId xmlns:a16="http://schemas.microsoft.com/office/drawing/2014/main" id="{5C37B421-F61A-49DC-8F5E-E6817E9B1FE9}"/>
                </a:ext>
              </a:extLst>
            </p:cNvPr>
            <p:cNvCxnSpPr>
              <a:cxnSpLocks/>
            </p:cNvCxnSpPr>
            <p:nvPr/>
          </p:nvCxnSpPr>
          <p:spPr>
            <a:xfrm flipH="1">
              <a:off x="5060935" y="4458972"/>
              <a:ext cx="344422" cy="0"/>
            </a:xfrm>
            <a:prstGeom prst="straightConnector1">
              <a:avLst/>
            </a:prstGeom>
            <a:ln>
              <a:solidFill>
                <a:srgbClr val="007E3A"/>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D8B8CAA6-DCC3-492A-919A-4CA52158D04F}"/>
                </a:ext>
              </a:extLst>
            </p:cNvPr>
            <p:cNvSpPr txBox="1"/>
            <p:nvPr/>
          </p:nvSpPr>
          <p:spPr>
            <a:xfrm>
              <a:off x="4947999" y="4203686"/>
              <a:ext cx="1330869" cy="492443"/>
            </a:xfrm>
            <a:prstGeom prst="rect">
              <a:avLst/>
            </a:prstGeom>
            <a:noFill/>
          </p:spPr>
          <p:txBody>
            <a:bodyPr wrap="square" rtlCol="0">
              <a:spAutoFit/>
            </a:bodyPr>
            <a:lstStyle/>
            <a:p>
              <a:pPr>
                <a:spcAft>
                  <a:spcPts val="300"/>
                </a:spcAft>
              </a:pPr>
              <a:r>
                <a:rPr lang="en-US" sz="700" b="1" i="1" dirty="0">
                  <a:solidFill>
                    <a:schemeClr val="bg1">
                      <a:lumMod val="50000"/>
                    </a:schemeClr>
                  </a:solidFill>
                </a:rPr>
                <a:t>Legend:</a:t>
              </a:r>
            </a:p>
            <a:p>
              <a:pPr>
                <a:spcAft>
                  <a:spcPts val="300"/>
                </a:spcAft>
                <a:tabLst>
                  <a:tab pos="400050" algn="l"/>
                </a:tabLst>
              </a:pPr>
              <a:r>
                <a:rPr lang="en-US" sz="700" dirty="0">
                  <a:solidFill>
                    <a:schemeClr val="bg1">
                      <a:lumMod val="50000"/>
                    </a:schemeClr>
                  </a:solidFill>
                </a:rPr>
                <a:t>	</a:t>
              </a:r>
              <a:r>
                <a:rPr lang="en-US" sz="700" i="1" dirty="0">
                  <a:solidFill>
                    <a:schemeClr val="bg1">
                      <a:lumMod val="50000"/>
                    </a:schemeClr>
                  </a:solidFill>
                </a:rPr>
                <a:t>Power</a:t>
              </a:r>
            </a:p>
            <a:p>
              <a:pPr>
                <a:spcAft>
                  <a:spcPts val="300"/>
                </a:spcAft>
                <a:tabLst>
                  <a:tab pos="400050" algn="l"/>
                </a:tabLst>
              </a:pPr>
              <a:r>
                <a:rPr lang="en-US" sz="700" i="1" dirty="0">
                  <a:solidFill>
                    <a:schemeClr val="bg1">
                      <a:lumMod val="50000"/>
                    </a:schemeClr>
                  </a:solidFill>
                </a:rPr>
                <a:t>	Data</a:t>
              </a:r>
            </a:p>
          </p:txBody>
        </p:sp>
        <p:cxnSp>
          <p:nvCxnSpPr>
            <p:cNvPr id="176" name="Straight Arrow Connector 175">
              <a:extLst>
                <a:ext uri="{FF2B5EF4-FFF2-40B4-BE49-F238E27FC236}">
                  <a16:creationId xmlns:a16="http://schemas.microsoft.com/office/drawing/2014/main" id="{5FAB5260-C49D-4593-B96A-44A0DE9F8486}"/>
                </a:ext>
              </a:extLst>
            </p:cNvPr>
            <p:cNvCxnSpPr>
              <a:cxnSpLocks/>
            </p:cNvCxnSpPr>
            <p:nvPr/>
          </p:nvCxnSpPr>
          <p:spPr>
            <a:xfrm flipH="1">
              <a:off x="5060935" y="4603752"/>
              <a:ext cx="344422" cy="0"/>
            </a:xfrm>
            <a:prstGeom prst="straightConnector1">
              <a:avLst/>
            </a:prstGeom>
            <a:ln>
              <a:solidFill>
                <a:srgbClr val="00AEC7"/>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FD5CE129-186C-449B-B5BF-27B967778DED}"/>
              </a:ext>
            </a:extLst>
          </p:cNvPr>
          <p:cNvGrpSpPr/>
          <p:nvPr/>
        </p:nvGrpSpPr>
        <p:grpSpPr>
          <a:xfrm>
            <a:off x="4722932" y="1107566"/>
            <a:ext cx="269150" cy="127559"/>
            <a:chOff x="1827214" y="1936750"/>
            <a:chExt cx="213926" cy="104617"/>
          </a:xfrm>
        </p:grpSpPr>
        <p:sp>
          <p:nvSpPr>
            <p:cNvPr id="178" name="Block Arc 177">
              <a:extLst>
                <a:ext uri="{FF2B5EF4-FFF2-40B4-BE49-F238E27FC236}">
                  <a16:creationId xmlns:a16="http://schemas.microsoft.com/office/drawing/2014/main" id="{40449A8A-ACAF-4CC5-ACE2-64691FFED55F}"/>
                </a:ext>
              </a:extLst>
            </p:cNvPr>
            <p:cNvSpPr/>
            <p:nvPr/>
          </p:nvSpPr>
          <p:spPr>
            <a:xfrm>
              <a:off x="1827214" y="1936750"/>
              <a:ext cx="106964" cy="10461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Block Arc 178">
              <a:extLst>
                <a:ext uri="{FF2B5EF4-FFF2-40B4-BE49-F238E27FC236}">
                  <a16:creationId xmlns:a16="http://schemas.microsoft.com/office/drawing/2014/main" id="{21266638-231B-40B8-85C2-27D954E674A9}"/>
                </a:ext>
              </a:extLst>
            </p:cNvPr>
            <p:cNvSpPr/>
            <p:nvPr/>
          </p:nvSpPr>
          <p:spPr>
            <a:xfrm rot="10800000">
              <a:off x="1934178" y="1939498"/>
              <a:ext cx="106962" cy="10186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0" name="Rectangle 179">
            <a:extLst>
              <a:ext uri="{FF2B5EF4-FFF2-40B4-BE49-F238E27FC236}">
                <a16:creationId xmlns:a16="http://schemas.microsoft.com/office/drawing/2014/main" id="{5533EF01-8086-4BC1-871E-AE8F42CBFE58}"/>
              </a:ext>
            </a:extLst>
          </p:cNvPr>
          <p:cNvSpPr/>
          <p:nvPr/>
        </p:nvSpPr>
        <p:spPr>
          <a:xfrm>
            <a:off x="5205557" y="1006428"/>
            <a:ext cx="623251" cy="339314"/>
          </a:xfrm>
          <a:prstGeom prst="rect">
            <a:avLst/>
          </a:prstGeom>
          <a:solidFill>
            <a:schemeClr val="bg1"/>
          </a:soli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25">
                <a:solidFill>
                  <a:sysClr val="windowText" lastClr="000000"/>
                </a:solidFill>
              </a:rPr>
              <a:t>Contractor main switch</a:t>
            </a:r>
          </a:p>
        </p:txBody>
      </p:sp>
      <p:cxnSp>
        <p:nvCxnSpPr>
          <p:cNvPr id="181" name="Straight Connector 180">
            <a:extLst>
              <a:ext uri="{FF2B5EF4-FFF2-40B4-BE49-F238E27FC236}">
                <a16:creationId xmlns:a16="http://schemas.microsoft.com/office/drawing/2014/main" id="{D05DE39C-E5D7-48D5-B463-49E1C9921CDB}"/>
              </a:ext>
            </a:extLst>
          </p:cNvPr>
          <p:cNvCxnSpPr>
            <a:cxnSpLocks/>
          </p:cNvCxnSpPr>
          <p:nvPr/>
        </p:nvCxnSpPr>
        <p:spPr>
          <a:xfrm>
            <a:off x="4992082" y="1171345"/>
            <a:ext cx="21347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85767C5-8232-423A-AF02-6506FA981A6C}"/>
              </a:ext>
            </a:extLst>
          </p:cNvPr>
          <p:cNvCxnSpPr>
            <a:cxnSpLocks/>
          </p:cNvCxnSpPr>
          <p:nvPr/>
        </p:nvCxnSpPr>
        <p:spPr>
          <a:xfrm>
            <a:off x="5828807" y="1171908"/>
            <a:ext cx="374272" cy="0"/>
          </a:xfrm>
          <a:prstGeom prst="straightConnector1">
            <a:avLst/>
          </a:prstGeom>
          <a:ln w="9525">
            <a:solidFill>
              <a:srgbClr val="007E3A"/>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A36E51B4-E792-483C-9C23-BFD875226F52}"/>
              </a:ext>
            </a:extLst>
          </p:cNvPr>
          <p:cNvSpPr/>
          <p:nvPr/>
        </p:nvSpPr>
        <p:spPr>
          <a:xfrm>
            <a:off x="4515759" y="1193758"/>
            <a:ext cx="623251" cy="339314"/>
          </a:xfrm>
          <a:prstGeom prst="rect">
            <a:avLst/>
          </a:prstGeom>
          <a:noFill/>
          <a:ln w="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25">
                <a:solidFill>
                  <a:sysClr val="windowText" lastClr="000000"/>
                </a:solidFill>
              </a:rPr>
              <a:t>High voltage main fuse</a:t>
            </a:r>
          </a:p>
        </p:txBody>
      </p:sp>
      <p:sp>
        <p:nvSpPr>
          <p:cNvPr id="184" name="Rectangle 183">
            <a:extLst>
              <a:ext uri="{FF2B5EF4-FFF2-40B4-BE49-F238E27FC236}">
                <a16:creationId xmlns:a16="http://schemas.microsoft.com/office/drawing/2014/main" id="{8D9BC835-39D1-4ADD-BF00-C18687837655}"/>
              </a:ext>
            </a:extLst>
          </p:cNvPr>
          <p:cNvSpPr/>
          <p:nvPr/>
        </p:nvSpPr>
        <p:spPr>
          <a:xfrm>
            <a:off x="2710936" y="3450167"/>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3</a:t>
            </a:r>
          </a:p>
        </p:txBody>
      </p:sp>
      <p:sp>
        <p:nvSpPr>
          <p:cNvPr id="185" name="Rectangle 184">
            <a:extLst>
              <a:ext uri="{FF2B5EF4-FFF2-40B4-BE49-F238E27FC236}">
                <a16:creationId xmlns:a16="http://schemas.microsoft.com/office/drawing/2014/main" id="{B0EFA299-A042-46A6-BD0C-B4FDA76E8843}"/>
              </a:ext>
            </a:extLst>
          </p:cNvPr>
          <p:cNvSpPr/>
          <p:nvPr/>
        </p:nvSpPr>
        <p:spPr>
          <a:xfrm>
            <a:off x="2710936" y="2002367"/>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3</a:t>
            </a:r>
          </a:p>
        </p:txBody>
      </p:sp>
      <p:sp>
        <p:nvSpPr>
          <p:cNvPr id="186" name="Rectangle 185">
            <a:extLst>
              <a:ext uri="{FF2B5EF4-FFF2-40B4-BE49-F238E27FC236}">
                <a16:creationId xmlns:a16="http://schemas.microsoft.com/office/drawing/2014/main" id="{4043B3B1-F0DC-4E2C-85E2-C87DDD366C83}"/>
              </a:ext>
            </a:extLst>
          </p:cNvPr>
          <p:cNvSpPr/>
          <p:nvPr/>
        </p:nvSpPr>
        <p:spPr>
          <a:xfrm>
            <a:off x="571653" y="1316156"/>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1</a:t>
            </a:r>
          </a:p>
        </p:txBody>
      </p:sp>
      <p:sp>
        <p:nvSpPr>
          <p:cNvPr id="187" name="Rectangle 186">
            <a:extLst>
              <a:ext uri="{FF2B5EF4-FFF2-40B4-BE49-F238E27FC236}">
                <a16:creationId xmlns:a16="http://schemas.microsoft.com/office/drawing/2014/main" id="{8BE6FDD9-04C8-44AD-A41A-1DF699F19C5F}"/>
              </a:ext>
            </a:extLst>
          </p:cNvPr>
          <p:cNvSpPr/>
          <p:nvPr/>
        </p:nvSpPr>
        <p:spPr>
          <a:xfrm>
            <a:off x="571653" y="1798756"/>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2</a:t>
            </a:r>
          </a:p>
        </p:txBody>
      </p:sp>
      <p:sp>
        <p:nvSpPr>
          <p:cNvPr id="188" name="Rectangle 187">
            <a:extLst>
              <a:ext uri="{FF2B5EF4-FFF2-40B4-BE49-F238E27FC236}">
                <a16:creationId xmlns:a16="http://schemas.microsoft.com/office/drawing/2014/main" id="{6C969D8F-3298-4F77-86A0-81CADC2704A0}"/>
              </a:ext>
            </a:extLst>
          </p:cNvPr>
          <p:cNvSpPr/>
          <p:nvPr/>
        </p:nvSpPr>
        <p:spPr>
          <a:xfrm>
            <a:off x="3314855" y="2789356"/>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1</a:t>
            </a:r>
          </a:p>
        </p:txBody>
      </p:sp>
      <p:sp>
        <p:nvSpPr>
          <p:cNvPr id="189" name="Rectangle 188">
            <a:extLst>
              <a:ext uri="{FF2B5EF4-FFF2-40B4-BE49-F238E27FC236}">
                <a16:creationId xmlns:a16="http://schemas.microsoft.com/office/drawing/2014/main" id="{53E928E3-ACE3-46DE-8AF4-34C9F2DED362}"/>
              </a:ext>
            </a:extLst>
          </p:cNvPr>
          <p:cNvSpPr/>
          <p:nvPr/>
        </p:nvSpPr>
        <p:spPr>
          <a:xfrm>
            <a:off x="3314855" y="3271956"/>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2</a:t>
            </a:r>
          </a:p>
        </p:txBody>
      </p:sp>
      <p:sp>
        <p:nvSpPr>
          <p:cNvPr id="190" name="Rectangle 189">
            <a:extLst>
              <a:ext uri="{FF2B5EF4-FFF2-40B4-BE49-F238E27FC236}">
                <a16:creationId xmlns:a16="http://schemas.microsoft.com/office/drawing/2014/main" id="{A19A837D-16B8-4938-A7DC-BF80C0827E26}"/>
              </a:ext>
            </a:extLst>
          </p:cNvPr>
          <p:cNvSpPr/>
          <p:nvPr/>
        </p:nvSpPr>
        <p:spPr>
          <a:xfrm>
            <a:off x="5061986" y="148680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5</a:t>
            </a:r>
          </a:p>
        </p:txBody>
      </p:sp>
      <p:sp>
        <p:nvSpPr>
          <p:cNvPr id="191" name="Rectangle 190">
            <a:extLst>
              <a:ext uri="{FF2B5EF4-FFF2-40B4-BE49-F238E27FC236}">
                <a16:creationId xmlns:a16="http://schemas.microsoft.com/office/drawing/2014/main" id="{04028816-2675-48B4-A7A1-043766F95738}"/>
              </a:ext>
            </a:extLst>
          </p:cNvPr>
          <p:cNvSpPr/>
          <p:nvPr/>
        </p:nvSpPr>
        <p:spPr>
          <a:xfrm>
            <a:off x="5064437" y="2136875"/>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6</a:t>
            </a:r>
          </a:p>
        </p:txBody>
      </p:sp>
      <p:sp>
        <p:nvSpPr>
          <p:cNvPr id="192" name="Rectangle 191">
            <a:extLst>
              <a:ext uri="{FF2B5EF4-FFF2-40B4-BE49-F238E27FC236}">
                <a16:creationId xmlns:a16="http://schemas.microsoft.com/office/drawing/2014/main" id="{219E752A-D8A0-45EA-917E-6A882825FECD}"/>
              </a:ext>
            </a:extLst>
          </p:cNvPr>
          <p:cNvSpPr/>
          <p:nvPr/>
        </p:nvSpPr>
        <p:spPr>
          <a:xfrm>
            <a:off x="4471436" y="93350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4</a:t>
            </a:r>
          </a:p>
        </p:txBody>
      </p:sp>
      <p:cxnSp>
        <p:nvCxnSpPr>
          <p:cNvPr id="219" name="Straight Arrow Connector 218">
            <a:extLst>
              <a:ext uri="{FF2B5EF4-FFF2-40B4-BE49-F238E27FC236}">
                <a16:creationId xmlns:a16="http://schemas.microsoft.com/office/drawing/2014/main" id="{070A227F-86C6-491D-9327-D89DE49DBE66}"/>
              </a:ext>
            </a:extLst>
          </p:cNvPr>
          <p:cNvCxnSpPr>
            <a:cxnSpLocks/>
          </p:cNvCxnSpPr>
          <p:nvPr/>
        </p:nvCxnSpPr>
        <p:spPr>
          <a:xfrm flipV="1">
            <a:off x="5511887" y="2078429"/>
            <a:ext cx="0" cy="186204"/>
          </a:xfrm>
          <a:prstGeom prst="straightConnector1">
            <a:avLst/>
          </a:prstGeom>
          <a:ln w="9525">
            <a:solidFill>
              <a:srgbClr val="00AEC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0" name="Connector: Elbow 219">
            <a:extLst>
              <a:ext uri="{FF2B5EF4-FFF2-40B4-BE49-F238E27FC236}">
                <a16:creationId xmlns:a16="http://schemas.microsoft.com/office/drawing/2014/main" id="{41E96277-DA31-4EFA-BF1F-9715DD133540}"/>
              </a:ext>
            </a:extLst>
          </p:cNvPr>
          <p:cNvCxnSpPr>
            <a:cxnSpLocks/>
          </p:cNvCxnSpPr>
          <p:nvPr/>
        </p:nvCxnSpPr>
        <p:spPr>
          <a:xfrm rot="10800000">
            <a:off x="4362145" y="1169241"/>
            <a:ext cx="836993" cy="585488"/>
          </a:xfrm>
          <a:prstGeom prst="bentConnector3">
            <a:avLst>
              <a:gd name="adj1" fmla="val 100072"/>
            </a:avLst>
          </a:prstGeom>
          <a:ln>
            <a:solidFill>
              <a:srgbClr val="007E3A"/>
            </a:solidFill>
            <a:tailEnd type="triangle"/>
          </a:ln>
        </p:spPr>
        <p:style>
          <a:lnRef idx="1">
            <a:schemeClr val="accent1"/>
          </a:lnRef>
          <a:fillRef idx="0">
            <a:schemeClr val="accent1"/>
          </a:fillRef>
          <a:effectRef idx="0">
            <a:schemeClr val="accent1"/>
          </a:effectRef>
          <a:fontRef idx="minor">
            <a:schemeClr val="tx1"/>
          </a:fontRef>
        </p:style>
      </p:cxnSp>
      <p:sp>
        <p:nvSpPr>
          <p:cNvPr id="222" name="Explosion: 14 Points 221">
            <a:extLst>
              <a:ext uri="{FF2B5EF4-FFF2-40B4-BE49-F238E27FC236}">
                <a16:creationId xmlns:a16="http://schemas.microsoft.com/office/drawing/2014/main" id="{39A18AB2-D90E-4969-8341-1E3E921DBEA0}"/>
              </a:ext>
            </a:extLst>
          </p:cNvPr>
          <p:cNvSpPr/>
          <p:nvPr/>
        </p:nvSpPr>
        <p:spPr>
          <a:xfrm>
            <a:off x="8239893" y="2572880"/>
            <a:ext cx="532660" cy="332269"/>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t>NEW</a:t>
            </a:r>
            <a:endParaRPr lang="en-IN" sz="700" b="1" dirty="0"/>
          </a:p>
        </p:txBody>
      </p:sp>
    </p:spTree>
    <p:extLst>
      <p:ext uri="{BB962C8B-B14F-4D97-AF65-F5344CB8AC3E}">
        <p14:creationId xmlns:p14="http://schemas.microsoft.com/office/powerpoint/2010/main" val="362814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F7C6-4B3E-493B-9CE0-9ABECD17769A}"/>
              </a:ext>
            </a:extLst>
          </p:cNvPr>
          <p:cNvSpPr>
            <a:spLocks noGrp="1"/>
          </p:cNvSpPr>
          <p:nvPr>
            <p:ph type="title"/>
          </p:nvPr>
        </p:nvSpPr>
        <p:spPr/>
        <p:txBody>
          <a:bodyPr/>
          <a:lstStyle/>
          <a:p>
            <a:r>
              <a:rPr lang="en-US" dirty="0"/>
              <a:t>Battery distribution unit block diagram</a:t>
            </a:r>
            <a:endParaRPr lang="en-IN" dirty="0"/>
          </a:p>
        </p:txBody>
      </p:sp>
      <p:graphicFrame>
        <p:nvGraphicFramePr>
          <p:cNvPr id="4" name="Table 3">
            <a:extLst>
              <a:ext uri="{FF2B5EF4-FFF2-40B4-BE49-F238E27FC236}">
                <a16:creationId xmlns:a16="http://schemas.microsoft.com/office/drawing/2014/main" id="{BF63154B-4EAA-499C-864F-7F7E4FAF9649}"/>
              </a:ext>
            </a:extLst>
          </p:cNvPr>
          <p:cNvGraphicFramePr>
            <a:graphicFrameLocks noGrp="1"/>
          </p:cNvGraphicFramePr>
          <p:nvPr>
            <p:extLst>
              <p:ext uri="{D42A27DB-BD31-4B8C-83A1-F6EECF244321}">
                <p14:modId xmlns:p14="http://schemas.microsoft.com/office/powerpoint/2010/main" val="1575940964"/>
              </p:ext>
            </p:extLst>
          </p:nvPr>
        </p:nvGraphicFramePr>
        <p:xfrm>
          <a:off x="5873122" y="914400"/>
          <a:ext cx="2813677" cy="1763487"/>
        </p:xfrm>
        <a:graphic>
          <a:graphicData uri="http://schemas.openxmlformats.org/drawingml/2006/table">
            <a:tbl>
              <a:tblPr firstRow="1" bandRow="1">
                <a:tableStyleId>{5C22544A-7EE6-4342-B048-85BDC9FD1C3A}</a:tableStyleId>
              </a:tblPr>
              <a:tblGrid>
                <a:gridCol w="273678">
                  <a:extLst>
                    <a:ext uri="{9D8B030D-6E8A-4147-A177-3AD203B41FA5}">
                      <a16:colId xmlns:a16="http://schemas.microsoft.com/office/drawing/2014/main" val="3110076003"/>
                    </a:ext>
                  </a:extLst>
                </a:gridCol>
                <a:gridCol w="1132114">
                  <a:extLst>
                    <a:ext uri="{9D8B030D-6E8A-4147-A177-3AD203B41FA5}">
                      <a16:colId xmlns:a16="http://schemas.microsoft.com/office/drawing/2014/main" val="3762672821"/>
                    </a:ext>
                  </a:extLst>
                </a:gridCol>
                <a:gridCol w="1407885">
                  <a:extLst>
                    <a:ext uri="{9D8B030D-6E8A-4147-A177-3AD203B41FA5}">
                      <a16:colId xmlns:a16="http://schemas.microsoft.com/office/drawing/2014/main" val="647614053"/>
                    </a:ext>
                  </a:extLst>
                </a:gridCol>
              </a:tblGrid>
              <a:tr h="228600">
                <a:tc>
                  <a:txBody>
                    <a:bodyPr/>
                    <a:lstStyle/>
                    <a:p>
                      <a:endParaRPr lang="en-US" sz="900"/>
                    </a:p>
                  </a:txBody>
                  <a:tcPr marL="64287" marR="64287" marT="32144" marB="32144">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900">
                          <a:solidFill>
                            <a:schemeClr val="tx1"/>
                          </a:solidFill>
                        </a:rPr>
                        <a:t>Technology</a:t>
                      </a:r>
                    </a:p>
                  </a:txBody>
                  <a:tcPr marL="64287" marR="64287" marT="32144" marB="32144"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900">
                          <a:solidFill>
                            <a:schemeClr val="tx1"/>
                          </a:solidFill>
                        </a:rPr>
                        <a:t>Series</a:t>
                      </a:r>
                    </a:p>
                  </a:txBody>
                  <a:tcPr marL="64287" marR="64287" marT="32144" marB="32144"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979190060"/>
                  </a:ext>
                </a:extLst>
              </a:tr>
              <a:tr h="228600">
                <a:tc>
                  <a:txBody>
                    <a:bodyPr/>
                    <a:lstStyle/>
                    <a:p>
                      <a:pPr algn="ctr"/>
                      <a:r>
                        <a:rPr lang="en-US" sz="1000" b="1">
                          <a:solidFill>
                            <a:schemeClr val="bg1"/>
                          </a:solidFill>
                        </a:rPr>
                        <a:t>1</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rgbClr val="007E3A"/>
                    </a:solidFill>
                  </a:tcPr>
                </a:tc>
                <a:tc>
                  <a:txBody>
                    <a:bodyPr/>
                    <a:lstStyle/>
                    <a:p>
                      <a:pPr algn="ctr"/>
                      <a:r>
                        <a:rPr lang="en-US" sz="800"/>
                        <a:t>Pre-Charge Contactor</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800" dirty="0">
                          <a:solidFill>
                            <a:schemeClr val="tx1"/>
                          </a:solidFill>
                          <a:hlinkClick r:id="rId2"/>
                        </a:rPr>
                        <a:t>DCNSEV,</a:t>
                      </a:r>
                      <a:r>
                        <a:rPr lang="en-US" sz="800" dirty="0">
                          <a:solidFill>
                            <a:schemeClr val="tx1"/>
                          </a:solidFill>
                        </a:rPr>
                        <a:t> </a:t>
                      </a:r>
                      <a:r>
                        <a:rPr lang="en-US" sz="800" dirty="0">
                          <a:solidFill>
                            <a:schemeClr val="tx1"/>
                          </a:solidFill>
                          <a:hlinkClick r:id="rId3"/>
                        </a:rPr>
                        <a:t>DCNLEV</a:t>
                      </a:r>
                      <a:endParaRPr lang="en-US" sz="800" dirty="0">
                        <a:solidFill>
                          <a:schemeClr val="tx1"/>
                        </a:solidFill>
                      </a:endParaRPr>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878248976"/>
                  </a:ext>
                </a:extLst>
              </a:tr>
              <a:tr h="228600">
                <a:tc>
                  <a:txBody>
                    <a:bodyPr/>
                    <a:lstStyle/>
                    <a:p>
                      <a:pPr algn="ctr"/>
                      <a:r>
                        <a:rPr lang="en-US" sz="1000" b="1">
                          <a:solidFill>
                            <a:schemeClr val="bg1"/>
                          </a:solidFill>
                        </a:rPr>
                        <a:t>2</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solidFill>
                      <a:srgbClr val="007E3A"/>
                    </a:solidFill>
                  </a:tcPr>
                </a:tc>
                <a:tc>
                  <a:txBody>
                    <a:bodyPr/>
                    <a:lstStyle/>
                    <a:p>
                      <a:pPr algn="ctr"/>
                      <a:r>
                        <a:rPr lang="en-US" sz="800"/>
                        <a:t>Main Positive Contactor</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800" dirty="0">
                          <a:hlinkClick r:id="rId4"/>
                        </a:rPr>
                        <a:t>DCNEV</a:t>
                      </a:r>
                      <a:endParaRPr lang="en-US" sz="800" dirty="0"/>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456520739"/>
                  </a:ext>
                </a:extLst>
              </a:tr>
              <a:tr h="228600">
                <a:tc>
                  <a:txBody>
                    <a:bodyPr/>
                    <a:lstStyle/>
                    <a:p>
                      <a:pPr algn="ctr"/>
                      <a:r>
                        <a:rPr lang="en-US" sz="1000" b="1">
                          <a:solidFill>
                            <a:schemeClr val="bg1"/>
                          </a:solidFill>
                        </a:rPr>
                        <a:t>3</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solidFill>
                      <a:srgbClr val="007E3A"/>
                    </a:solidFill>
                  </a:tcPr>
                </a:tc>
                <a:tc>
                  <a:txBody>
                    <a:bodyPr/>
                    <a:lstStyle/>
                    <a:p>
                      <a:pPr algn="ctr"/>
                      <a:r>
                        <a:rPr lang="en-US" sz="800"/>
                        <a:t>Auxiliary Fuse</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800" b="1" dirty="0">
                          <a:hlinkClick r:id="rId5"/>
                        </a:rPr>
                        <a:t>EV1K</a:t>
                      </a:r>
                      <a:endParaRPr lang="en-US" sz="800" dirty="0"/>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380370335"/>
                  </a:ext>
                </a:extLst>
              </a:tr>
              <a:tr h="154064">
                <a:tc>
                  <a:txBody>
                    <a:bodyPr/>
                    <a:lstStyle/>
                    <a:p>
                      <a:pPr algn="ctr"/>
                      <a:r>
                        <a:rPr lang="en-US" sz="1000" b="1">
                          <a:solidFill>
                            <a:schemeClr val="bg1"/>
                          </a:solidFill>
                        </a:rPr>
                        <a:t>4</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solidFill>
                      <a:srgbClr val="007E3A"/>
                    </a:solidFill>
                  </a:tcPr>
                </a:tc>
                <a:tc>
                  <a:txBody>
                    <a:bodyPr/>
                    <a:lstStyle/>
                    <a:p>
                      <a:pPr algn="ctr"/>
                      <a:r>
                        <a:rPr lang="en-US" sz="800"/>
                        <a:t>Auxiliary Contactor</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6"/>
                        </a:rPr>
                        <a:t>DCNEV</a:t>
                      </a:r>
                      <a:r>
                        <a:rPr lang="en-US" sz="800" dirty="0"/>
                        <a:t>, </a:t>
                      </a:r>
                      <a:r>
                        <a:rPr lang="en-US" sz="800" dirty="0">
                          <a:solidFill>
                            <a:schemeClr val="tx1"/>
                          </a:solidFill>
                          <a:hlinkClick r:id="rId3"/>
                        </a:rPr>
                        <a:t>DCNLEV</a:t>
                      </a:r>
                      <a:endParaRPr lang="en-US" sz="800" dirty="0"/>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766764932"/>
                  </a:ext>
                </a:extLst>
              </a:tr>
              <a:tr h="324271">
                <a:tc>
                  <a:txBody>
                    <a:bodyPr/>
                    <a:lstStyle/>
                    <a:p>
                      <a:pPr algn="ctr"/>
                      <a:r>
                        <a:rPr lang="en-US" sz="1000" b="1">
                          <a:solidFill>
                            <a:schemeClr val="bg1"/>
                          </a:solidFill>
                        </a:rPr>
                        <a:t>5</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solidFill>
                      <a:srgbClr val="007E3A"/>
                    </a:solidFill>
                  </a:tcPr>
                </a:tc>
                <a:tc>
                  <a:txBody>
                    <a:bodyPr/>
                    <a:lstStyle/>
                    <a:p>
                      <a:pPr algn="ctr"/>
                      <a:r>
                        <a:rPr lang="en-US" sz="800"/>
                        <a:t>Main Negative Contactor</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75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6"/>
                        </a:rPr>
                        <a:t>DCNEV</a:t>
                      </a:r>
                      <a:endParaRPr lang="en-US" sz="800" dirty="0"/>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75000"/>
                        <a:alpha val="22000"/>
                      </a:schemeClr>
                    </a:solidFill>
                  </a:tcPr>
                </a:tc>
                <a:extLst>
                  <a:ext uri="{0D108BD9-81ED-4DB2-BD59-A6C34878D82A}">
                    <a16:rowId xmlns:a16="http://schemas.microsoft.com/office/drawing/2014/main" val="2847775022"/>
                  </a:ext>
                </a:extLst>
              </a:tr>
              <a:tr h="228600">
                <a:tc>
                  <a:txBody>
                    <a:bodyPr/>
                    <a:lstStyle/>
                    <a:p>
                      <a:pPr algn="ctr"/>
                      <a:r>
                        <a:rPr lang="en-US" sz="1000" b="1">
                          <a:solidFill>
                            <a:schemeClr val="bg1"/>
                          </a:solidFill>
                        </a:rPr>
                        <a:t>6</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Pyro Safety Module</a:t>
                      </a:r>
                    </a:p>
                  </a:txBody>
                  <a:tcPr marL="64287" marR="64287" marT="32144" marB="32144"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US" sz="800" dirty="0"/>
                        <a:t>PSM*</a:t>
                      </a:r>
                    </a:p>
                  </a:txBody>
                  <a:tcPr marL="64287" marR="64287" marT="32144" marB="32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88435054"/>
                  </a:ext>
                </a:extLst>
              </a:tr>
            </a:tbl>
          </a:graphicData>
        </a:graphic>
      </p:graphicFrame>
      <p:grpSp>
        <p:nvGrpSpPr>
          <p:cNvPr id="5" name="Group 4">
            <a:extLst>
              <a:ext uri="{FF2B5EF4-FFF2-40B4-BE49-F238E27FC236}">
                <a16:creationId xmlns:a16="http://schemas.microsoft.com/office/drawing/2014/main" id="{4F860924-C49C-40B2-B923-BE5A33C01493}"/>
              </a:ext>
            </a:extLst>
          </p:cNvPr>
          <p:cNvGrpSpPr/>
          <p:nvPr/>
        </p:nvGrpSpPr>
        <p:grpSpPr>
          <a:xfrm>
            <a:off x="457199" y="842433"/>
            <a:ext cx="5254170" cy="3338407"/>
            <a:chOff x="457199" y="842433"/>
            <a:chExt cx="5254170" cy="3338407"/>
          </a:xfrm>
        </p:grpSpPr>
        <p:sp>
          <p:nvSpPr>
            <p:cNvPr id="6" name="Rectangle 5">
              <a:extLst>
                <a:ext uri="{FF2B5EF4-FFF2-40B4-BE49-F238E27FC236}">
                  <a16:creationId xmlns:a16="http://schemas.microsoft.com/office/drawing/2014/main" id="{F446B228-B0E3-4423-9D91-47AC8E36D6C5}"/>
                </a:ext>
              </a:extLst>
            </p:cNvPr>
            <p:cNvSpPr/>
            <p:nvPr/>
          </p:nvSpPr>
          <p:spPr>
            <a:xfrm>
              <a:off x="457199" y="914400"/>
              <a:ext cx="5254170" cy="3266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defRPr/>
              </a:pPr>
              <a:endParaRPr lang="en-US" sz="900" b="1">
                <a:solidFill>
                  <a:schemeClr val="tx1"/>
                </a:solidFill>
              </a:endParaRPr>
            </a:p>
          </p:txBody>
        </p:sp>
        <p:sp>
          <p:nvSpPr>
            <p:cNvPr id="7" name="Rectangle 6">
              <a:extLst>
                <a:ext uri="{FF2B5EF4-FFF2-40B4-BE49-F238E27FC236}">
                  <a16:creationId xmlns:a16="http://schemas.microsoft.com/office/drawing/2014/main" id="{7F5B675C-B471-4644-8F20-2C33E3F9F0C2}"/>
                </a:ext>
              </a:extLst>
            </p:cNvPr>
            <p:cNvSpPr/>
            <p:nvPr/>
          </p:nvSpPr>
          <p:spPr>
            <a:xfrm>
              <a:off x="1181099" y="1168129"/>
              <a:ext cx="3448995" cy="2895868"/>
            </a:xfrm>
            <a:prstGeom prst="rect">
              <a:avLst/>
            </a:prstGeom>
            <a:solidFill>
              <a:schemeClr val="bg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900" b="1">
                  <a:solidFill>
                    <a:schemeClr val="tx1"/>
                  </a:solidFill>
                  <a:latin typeface="Arial"/>
                </a:rPr>
                <a:t>Battery distribution unit</a:t>
              </a:r>
              <a:endParaRPr kumimoji="0" lang="en-US" sz="900" b="1" i="0" u="none" strike="noStrike" kern="1200" cap="none" spc="0" normalizeH="0" baseline="0" noProof="0">
                <a:ln>
                  <a:noFill/>
                </a:ln>
                <a:solidFill>
                  <a:schemeClr val="tx1"/>
                </a:solidFill>
                <a:effectLst/>
                <a:uLnTx/>
                <a:uFillTx/>
                <a:latin typeface="Arial"/>
                <a:ea typeface="+mn-ea"/>
                <a:cs typeface="+mn-cs"/>
              </a:endParaRPr>
            </a:p>
          </p:txBody>
        </p:sp>
        <p:sp>
          <p:nvSpPr>
            <p:cNvPr id="8" name="Rectangle 7">
              <a:extLst>
                <a:ext uri="{FF2B5EF4-FFF2-40B4-BE49-F238E27FC236}">
                  <a16:creationId xmlns:a16="http://schemas.microsoft.com/office/drawing/2014/main" id="{8FC80A30-6D37-41C5-82D7-3DCBB70CE543}"/>
                </a:ext>
              </a:extLst>
            </p:cNvPr>
            <p:cNvSpPr/>
            <p:nvPr/>
          </p:nvSpPr>
          <p:spPr>
            <a:xfrm>
              <a:off x="4189104" y="2001250"/>
              <a:ext cx="299856" cy="1589356"/>
            </a:xfrm>
            <a:prstGeom prst="rect">
              <a:avLst/>
            </a:prstGeom>
            <a:solidFill>
              <a:schemeClr val="bg1">
                <a:lumMod val="6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tx1"/>
                </a:solidFill>
                <a:effectLst/>
                <a:uLnTx/>
                <a:uFillTx/>
                <a:latin typeface="Arial"/>
                <a:ea typeface="+mn-ea"/>
                <a:cs typeface="+mn-cs"/>
              </a:endParaRPr>
            </a:p>
          </p:txBody>
        </p:sp>
        <p:sp>
          <p:nvSpPr>
            <p:cNvPr id="9" name="Rectangle 8">
              <a:extLst>
                <a:ext uri="{FF2B5EF4-FFF2-40B4-BE49-F238E27FC236}">
                  <a16:creationId xmlns:a16="http://schemas.microsoft.com/office/drawing/2014/main" id="{9C00FBDB-DE5D-47E4-82BA-C4F7601F67F0}"/>
                </a:ext>
              </a:extLst>
            </p:cNvPr>
            <p:cNvSpPr/>
            <p:nvPr/>
          </p:nvSpPr>
          <p:spPr>
            <a:xfrm>
              <a:off x="3643833" y="2001250"/>
              <a:ext cx="406977" cy="1589356"/>
            </a:xfrm>
            <a:prstGeom prst="rect">
              <a:avLst/>
            </a:prstGeom>
            <a:solidFill>
              <a:schemeClr val="bg1">
                <a:lumMod val="6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tx1"/>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8A47D22-2E35-4C69-81C5-588CD226608E}"/>
                </a:ext>
              </a:extLst>
            </p:cNvPr>
            <p:cNvSpPr/>
            <p:nvPr/>
          </p:nvSpPr>
          <p:spPr>
            <a:xfrm>
              <a:off x="534873" y="1168129"/>
              <a:ext cx="406977" cy="2895868"/>
            </a:xfrm>
            <a:prstGeom prst="rect">
              <a:avLst/>
            </a:prstGeom>
            <a:solidFill>
              <a:schemeClr val="bg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tx1"/>
                </a:solidFill>
                <a:effectLst/>
                <a:uLnTx/>
                <a:uFillTx/>
                <a:latin typeface="Arial"/>
                <a:ea typeface="+mn-ea"/>
                <a:cs typeface="+mn-cs"/>
              </a:endParaRPr>
            </a:p>
          </p:txBody>
        </p:sp>
        <p:sp>
          <p:nvSpPr>
            <p:cNvPr id="11" name="TextBox 10">
              <a:extLst>
                <a:ext uri="{FF2B5EF4-FFF2-40B4-BE49-F238E27FC236}">
                  <a16:creationId xmlns:a16="http://schemas.microsoft.com/office/drawing/2014/main" id="{8A928152-ED63-4587-96B8-ED2D52C47CDA}"/>
                </a:ext>
              </a:extLst>
            </p:cNvPr>
            <p:cNvSpPr txBox="1"/>
            <p:nvPr/>
          </p:nvSpPr>
          <p:spPr>
            <a:xfrm>
              <a:off x="4568027" y="908998"/>
              <a:ext cx="1034480" cy="231805"/>
            </a:xfrm>
            <a:prstGeom prst="rect">
              <a:avLst/>
            </a:prstGeom>
            <a:noFill/>
          </p:spPr>
          <p:txBody>
            <a:bodyPr wrap="square" rtlCol="0">
              <a:spAutoFit/>
            </a:bodyPr>
            <a:lstStyle/>
            <a:p>
              <a:pPr algn="r"/>
              <a:r>
                <a:rPr lang="en-US" sz="900" b="1"/>
                <a:t>Battery pack</a:t>
              </a:r>
            </a:p>
          </p:txBody>
        </p:sp>
        <p:cxnSp>
          <p:nvCxnSpPr>
            <p:cNvPr id="12" name="Straight Connector 11">
              <a:extLst>
                <a:ext uri="{FF2B5EF4-FFF2-40B4-BE49-F238E27FC236}">
                  <a16:creationId xmlns:a16="http://schemas.microsoft.com/office/drawing/2014/main" id="{EFD3A913-3FDF-41D0-9604-F0C1E2760843}"/>
                </a:ext>
              </a:extLst>
            </p:cNvPr>
            <p:cNvCxnSpPr>
              <a:cxnSpLocks/>
              <a:endCxn id="13" idx="4"/>
            </p:cNvCxnSpPr>
            <p:nvPr/>
          </p:nvCxnSpPr>
          <p:spPr>
            <a:xfrm flipV="1">
              <a:off x="743457" y="1420002"/>
              <a:ext cx="2147" cy="66168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D5E54F8-3221-4D8F-B206-86699D438D38}"/>
                </a:ext>
              </a:extLst>
            </p:cNvPr>
            <p:cNvSpPr/>
            <p:nvPr/>
          </p:nvSpPr>
          <p:spPr>
            <a:xfrm>
              <a:off x="663308" y="1257688"/>
              <a:ext cx="164592" cy="162314"/>
            </a:xfrm>
            <a:prstGeom prst="ellipse">
              <a:avLst/>
            </a:prstGeom>
            <a:solidFill>
              <a:schemeClr val="bg1"/>
            </a:solidFill>
            <a:ln w="1270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a:t>
              </a:r>
            </a:p>
          </p:txBody>
        </p:sp>
        <p:sp>
          <p:nvSpPr>
            <p:cNvPr id="14" name="Oval 13">
              <a:extLst>
                <a:ext uri="{FF2B5EF4-FFF2-40B4-BE49-F238E27FC236}">
                  <a16:creationId xmlns:a16="http://schemas.microsoft.com/office/drawing/2014/main" id="{465E5B40-5B4D-4161-B097-EEF807D384B1}"/>
                </a:ext>
              </a:extLst>
            </p:cNvPr>
            <p:cNvSpPr/>
            <p:nvPr/>
          </p:nvSpPr>
          <p:spPr>
            <a:xfrm>
              <a:off x="657418" y="3858097"/>
              <a:ext cx="164592" cy="165785"/>
            </a:xfrm>
            <a:prstGeom prst="ellipse">
              <a:avLst/>
            </a:prstGeom>
            <a:solidFill>
              <a:schemeClr val="bg1"/>
            </a:solidFill>
            <a:ln w="1270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a:t>
              </a:r>
            </a:p>
          </p:txBody>
        </p:sp>
        <p:grpSp>
          <p:nvGrpSpPr>
            <p:cNvPr id="15" name="Group 14">
              <a:extLst>
                <a:ext uri="{FF2B5EF4-FFF2-40B4-BE49-F238E27FC236}">
                  <a16:creationId xmlns:a16="http://schemas.microsoft.com/office/drawing/2014/main" id="{823D628C-3ADC-4D69-99EE-7C16AB9AC8F4}"/>
                </a:ext>
              </a:extLst>
            </p:cNvPr>
            <p:cNvGrpSpPr/>
            <p:nvPr/>
          </p:nvGrpSpPr>
          <p:grpSpPr>
            <a:xfrm rot="5400000">
              <a:off x="1724552" y="1736900"/>
              <a:ext cx="136107" cy="165169"/>
              <a:chOff x="3380381" y="1569824"/>
              <a:chExt cx="62735" cy="182187"/>
            </a:xfrm>
          </p:grpSpPr>
          <p:cxnSp>
            <p:nvCxnSpPr>
              <p:cNvPr id="164" name="Straight Connector 163">
                <a:extLst>
                  <a:ext uri="{FF2B5EF4-FFF2-40B4-BE49-F238E27FC236}">
                    <a16:creationId xmlns:a16="http://schemas.microsoft.com/office/drawing/2014/main" id="{DBBD3129-2769-49AB-9B48-C45A50B9F505}"/>
                  </a:ext>
                </a:extLst>
              </p:cNvPr>
              <p:cNvCxnSpPr>
                <a:cxnSpLocks/>
              </p:cNvCxnSpPr>
              <p:nvPr/>
            </p:nvCxnSpPr>
            <p:spPr>
              <a:xfrm rot="16200000" flipH="1">
                <a:off x="3414810" y="1561837"/>
                <a:ext cx="20318" cy="3629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3EE3576-2CC4-464A-84EE-EBF520B69E72}"/>
                  </a:ext>
                </a:extLst>
              </p:cNvPr>
              <p:cNvCxnSpPr>
                <a:cxnSpLocks/>
              </p:cNvCxnSpPr>
              <p:nvPr/>
            </p:nvCxnSpPr>
            <p:spPr>
              <a:xfrm rot="5400000" flipV="1">
                <a:off x="3395956" y="1603327"/>
                <a:ext cx="32591" cy="6172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534C567-62EB-49B5-8C54-51CC00BD6FFD}"/>
                  </a:ext>
                </a:extLst>
              </p:cNvPr>
              <p:cNvCxnSpPr>
                <a:cxnSpLocks/>
              </p:cNvCxnSpPr>
              <p:nvPr/>
            </p:nvCxnSpPr>
            <p:spPr>
              <a:xfrm rot="5400000" flipV="1">
                <a:off x="3395303" y="1662207"/>
                <a:ext cx="32591" cy="6172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F2E160A-EA25-4815-A063-97657CE8D54C}"/>
                  </a:ext>
                </a:extLst>
              </p:cNvPr>
              <p:cNvCxnSpPr>
                <a:cxnSpLocks/>
              </p:cNvCxnSpPr>
              <p:nvPr/>
            </p:nvCxnSpPr>
            <p:spPr>
              <a:xfrm rot="5400000" flipH="1" flipV="1">
                <a:off x="3398318" y="1571973"/>
                <a:ext cx="27235" cy="623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EDC9A2D-3A4E-4BC4-9149-FFF16C6FD766}"/>
                  </a:ext>
                </a:extLst>
              </p:cNvPr>
              <p:cNvCxnSpPr>
                <a:cxnSpLocks/>
              </p:cNvCxnSpPr>
              <p:nvPr/>
            </p:nvCxnSpPr>
            <p:spPr>
              <a:xfrm rot="5400000" flipH="1" flipV="1">
                <a:off x="3398318" y="1632577"/>
                <a:ext cx="27235" cy="623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6561636-A721-4625-8E66-D8F4AA368129}"/>
                  </a:ext>
                </a:extLst>
              </p:cNvPr>
              <p:cNvCxnSpPr>
                <a:cxnSpLocks/>
              </p:cNvCxnSpPr>
              <p:nvPr/>
            </p:nvCxnSpPr>
            <p:spPr>
              <a:xfrm rot="5400000" flipV="1">
                <a:off x="3389463" y="1726234"/>
                <a:ext cx="16695" cy="3485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5CCBD78-A5D8-4AC6-AA5A-E3373D176DEE}"/>
                  </a:ext>
                </a:extLst>
              </p:cNvPr>
              <p:cNvCxnSpPr>
                <a:cxnSpLocks/>
              </p:cNvCxnSpPr>
              <p:nvPr/>
            </p:nvCxnSpPr>
            <p:spPr>
              <a:xfrm rot="5400000" flipH="1" flipV="1">
                <a:off x="3398318" y="1690518"/>
                <a:ext cx="27235" cy="623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6AF7D9E2-1D9F-4587-AF5F-3EFA5BE3FDD0}"/>
                </a:ext>
              </a:extLst>
            </p:cNvPr>
            <p:cNvSpPr/>
            <p:nvPr/>
          </p:nvSpPr>
          <p:spPr>
            <a:xfrm>
              <a:off x="1426708" y="1530881"/>
              <a:ext cx="834773" cy="419613"/>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31DA0E52-789E-4CCD-AAF6-C88B60262002}"/>
                </a:ext>
              </a:extLst>
            </p:cNvPr>
            <p:cNvCxnSpPr>
              <a:cxnSpLocks/>
            </p:cNvCxnSpPr>
            <p:nvPr/>
          </p:nvCxnSpPr>
          <p:spPr>
            <a:xfrm flipH="1">
              <a:off x="1875199" y="1811821"/>
              <a:ext cx="34242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90F820-21FE-4409-BD3A-FD5CE1ADE681}"/>
                </a:ext>
              </a:extLst>
            </p:cNvPr>
            <p:cNvSpPr/>
            <p:nvPr/>
          </p:nvSpPr>
          <p:spPr>
            <a:xfrm>
              <a:off x="1523757" y="1531732"/>
              <a:ext cx="91609" cy="206694"/>
            </a:xfrm>
            <a:prstGeom prst="rect">
              <a:avLst/>
            </a:prstGeom>
            <a:solidFill>
              <a:srgbClr val="1D769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60ACD03-CA46-4754-9F3D-080E4E0B57A9}"/>
                </a:ext>
              </a:extLst>
            </p:cNvPr>
            <p:cNvSpPr/>
            <p:nvPr/>
          </p:nvSpPr>
          <p:spPr>
            <a:xfrm>
              <a:off x="1459328" y="1413165"/>
              <a:ext cx="220466" cy="113546"/>
            </a:xfrm>
            <a:prstGeom prst="rect">
              <a:avLst/>
            </a:prstGeom>
            <a:solidFill>
              <a:srgbClr val="1D769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9114FCAB-46F4-4694-8C4D-323ACF12B505}"/>
                </a:ext>
              </a:extLst>
            </p:cNvPr>
            <p:cNvCxnSpPr>
              <a:cxnSpLocks/>
            </p:cNvCxnSpPr>
            <p:nvPr/>
          </p:nvCxnSpPr>
          <p:spPr>
            <a:xfrm flipV="1">
              <a:off x="1498075" y="1307699"/>
              <a:ext cx="0" cy="10202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20AE22-67AA-44BE-B37B-3BC402E1192F}"/>
                </a:ext>
              </a:extLst>
            </p:cNvPr>
            <p:cNvCxnSpPr>
              <a:cxnSpLocks/>
            </p:cNvCxnSpPr>
            <p:nvPr/>
          </p:nvCxnSpPr>
          <p:spPr>
            <a:xfrm flipV="1">
              <a:off x="1621081" y="1361565"/>
              <a:ext cx="0" cy="5160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B4C0E8-62CC-4999-9E7F-EE6B4D5216EC}"/>
                </a:ext>
              </a:extLst>
            </p:cNvPr>
            <p:cNvCxnSpPr>
              <a:cxnSpLocks/>
            </p:cNvCxnSpPr>
            <p:nvPr/>
          </p:nvCxnSpPr>
          <p:spPr>
            <a:xfrm flipH="1">
              <a:off x="2202384" y="1812021"/>
              <a:ext cx="77643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9FC2D71-2ECC-495B-90B5-C1D17A63EF59}"/>
                </a:ext>
              </a:extLst>
            </p:cNvPr>
            <p:cNvSpPr/>
            <p:nvPr/>
          </p:nvSpPr>
          <p:spPr>
            <a:xfrm>
              <a:off x="1697568" y="1570202"/>
              <a:ext cx="520054" cy="139673"/>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a:ea typeface="+mn-ea"/>
                  <a:cs typeface="+mn-cs"/>
                </a:rPr>
                <a:t>MCU</a:t>
              </a:r>
            </a:p>
          </p:txBody>
        </p:sp>
        <p:cxnSp>
          <p:nvCxnSpPr>
            <p:cNvPr id="24" name="Straight Connector 23">
              <a:extLst>
                <a:ext uri="{FF2B5EF4-FFF2-40B4-BE49-F238E27FC236}">
                  <a16:creationId xmlns:a16="http://schemas.microsoft.com/office/drawing/2014/main" id="{483F6C18-B7D9-41A2-82DB-DD0C11949D04}"/>
                </a:ext>
              </a:extLst>
            </p:cNvPr>
            <p:cNvCxnSpPr>
              <a:cxnSpLocks/>
            </p:cNvCxnSpPr>
            <p:nvPr/>
          </p:nvCxnSpPr>
          <p:spPr>
            <a:xfrm flipH="1">
              <a:off x="3128653" y="1808345"/>
              <a:ext cx="166635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FD68FA9-1F37-4239-AC8E-C304541EB237}"/>
                </a:ext>
              </a:extLst>
            </p:cNvPr>
            <p:cNvGrpSpPr/>
            <p:nvPr/>
          </p:nvGrpSpPr>
          <p:grpSpPr>
            <a:xfrm rot="16200000">
              <a:off x="4246712" y="2034180"/>
              <a:ext cx="132464" cy="227825"/>
              <a:chOff x="-207140" y="4207794"/>
              <a:chExt cx="104877" cy="227338"/>
            </a:xfrm>
          </p:grpSpPr>
          <p:sp>
            <p:nvSpPr>
              <p:cNvPr id="161" name="Rectangle 5">
                <a:extLst>
                  <a:ext uri="{FF2B5EF4-FFF2-40B4-BE49-F238E27FC236}">
                    <a16:creationId xmlns:a16="http://schemas.microsoft.com/office/drawing/2014/main" id="{7C334688-B1EC-4B32-BFE8-ACBA8D2DBCB1}"/>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62" name="Straight Connector 57">
                <a:extLst>
                  <a:ext uri="{FF2B5EF4-FFF2-40B4-BE49-F238E27FC236}">
                    <a16:creationId xmlns:a16="http://schemas.microsoft.com/office/drawing/2014/main" id="{0D4EFF02-6177-45FB-A769-647621BE7172}"/>
                  </a:ext>
                </a:extLst>
              </p:cNvPr>
              <p:cNvCxnSpPr>
                <a:cxnSpLocks/>
              </p:cNvCxnSpPr>
              <p:nvPr/>
            </p:nvCxnSpPr>
            <p:spPr>
              <a:xfrm flipV="1">
                <a:off x="-157571" y="4207794"/>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3" name="Straight Connector 57">
                <a:extLst>
                  <a:ext uri="{FF2B5EF4-FFF2-40B4-BE49-F238E27FC236}">
                    <a16:creationId xmlns:a16="http://schemas.microsoft.com/office/drawing/2014/main" id="{187FAD33-25B7-41EA-B520-7B7616A620E7}"/>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70E5BE94-9E9A-4C38-802D-E6CCEBDC20CC}"/>
                </a:ext>
              </a:extLst>
            </p:cNvPr>
            <p:cNvCxnSpPr>
              <a:cxnSpLocks/>
            </p:cNvCxnSpPr>
            <p:nvPr/>
          </p:nvCxnSpPr>
          <p:spPr>
            <a:xfrm flipV="1">
              <a:off x="3547420" y="1806350"/>
              <a:ext cx="0" cy="163854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80B021-4E70-4403-A4C2-60B0A305705A}"/>
                </a:ext>
              </a:extLst>
            </p:cNvPr>
            <p:cNvCxnSpPr>
              <a:cxnSpLocks/>
            </p:cNvCxnSpPr>
            <p:nvPr/>
          </p:nvCxnSpPr>
          <p:spPr>
            <a:xfrm flipH="1">
              <a:off x="3547420" y="2147099"/>
              <a:ext cx="16741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D39B43-FA50-463D-AE0E-900424F7BB52}"/>
                </a:ext>
              </a:extLst>
            </p:cNvPr>
            <p:cNvCxnSpPr>
              <a:cxnSpLocks/>
            </p:cNvCxnSpPr>
            <p:nvPr/>
          </p:nvCxnSpPr>
          <p:spPr>
            <a:xfrm flipH="1">
              <a:off x="3999631" y="2151714"/>
              <a:ext cx="19939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F7034B3-A7A1-4B58-B4C7-65875B86FC17}"/>
                </a:ext>
              </a:extLst>
            </p:cNvPr>
            <p:cNvGrpSpPr/>
            <p:nvPr/>
          </p:nvGrpSpPr>
          <p:grpSpPr>
            <a:xfrm rot="16200000">
              <a:off x="4269906" y="2319878"/>
              <a:ext cx="132464" cy="274219"/>
              <a:chOff x="-207140" y="4207794"/>
              <a:chExt cx="104877" cy="273633"/>
            </a:xfrm>
          </p:grpSpPr>
          <p:sp>
            <p:nvSpPr>
              <p:cNvPr id="157" name="Rectangle 5">
                <a:extLst>
                  <a:ext uri="{FF2B5EF4-FFF2-40B4-BE49-F238E27FC236}">
                    <a16:creationId xmlns:a16="http://schemas.microsoft.com/office/drawing/2014/main" id="{DDDDC149-47B3-4FED-A624-0043C77E7D5D}"/>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58" name="Straight Connector 57">
                <a:extLst>
                  <a:ext uri="{FF2B5EF4-FFF2-40B4-BE49-F238E27FC236}">
                    <a16:creationId xmlns:a16="http://schemas.microsoft.com/office/drawing/2014/main" id="{6AFCA907-0282-4EAB-B61B-D81E11696C8F}"/>
                  </a:ext>
                </a:extLst>
              </p:cNvPr>
              <p:cNvCxnSpPr>
                <a:cxnSpLocks/>
              </p:cNvCxnSpPr>
              <p:nvPr/>
            </p:nvCxnSpPr>
            <p:spPr>
              <a:xfrm flipV="1">
                <a:off x="-157571" y="4207794"/>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9" name="Straight Connector 57">
                <a:extLst>
                  <a:ext uri="{FF2B5EF4-FFF2-40B4-BE49-F238E27FC236}">
                    <a16:creationId xmlns:a16="http://schemas.microsoft.com/office/drawing/2014/main" id="{528A91BB-ED4C-4485-B8D2-1D3A0C5001EF}"/>
                  </a:ext>
                </a:extLst>
              </p:cNvPr>
              <p:cNvCxnSpPr>
                <a:cxnSpLocks/>
              </p:cNvCxnSpPr>
              <p:nvPr/>
            </p:nvCxnSpPr>
            <p:spPr>
              <a:xfrm flipV="1">
                <a:off x="-159150" y="4388837"/>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0" name="Straight Connector 57">
                <a:extLst>
                  <a:ext uri="{FF2B5EF4-FFF2-40B4-BE49-F238E27FC236}">
                    <a16:creationId xmlns:a16="http://schemas.microsoft.com/office/drawing/2014/main" id="{0405D79C-6771-4E93-8C44-50E53C86263F}"/>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4F185DA-11C9-48B2-AB71-97BF087A7887}"/>
                </a:ext>
              </a:extLst>
            </p:cNvPr>
            <p:cNvCxnSpPr>
              <a:cxnSpLocks/>
            </p:cNvCxnSpPr>
            <p:nvPr/>
          </p:nvCxnSpPr>
          <p:spPr>
            <a:xfrm flipH="1">
              <a:off x="3547420" y="2455993"/>
              <a:ext cx="16741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0802F9-2F97-47D2-8271-60892DBAE59B}"/>
                </a:ext>
              </a:extLst>
            </p:cNvPr>
            <p:cNvCxnSpPr>
              <a:cxnSpLocks/>
            </p:cNvCxnSpPr>
            <p:nvPr/>
          </p:nvCxnSpPr>
          <p:spPr>
            <a:xfrm flipH="1">
              <a:off x="3999631" y="2460609"/>
              <a:ext cx="19939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BDDDE1F5-471A-49EA-B5FA-853D70DC10DB}"/>
                </a:ext>
              </a:extLst>
            </p:cNvPr>
            <p:cNvGrpSpPr/>
            <p:nvPr/>
          </p:nvGrpSpPr>
          <p:grpSpPr>
            <a:xfrm rot="16200000">
              <a:off x="4267248" y="2640299"/>
              <a:ext cx="132464" cy="274219"/>
              <a:chOff x="-207140" y="4207794"/>
              <a:chExt cx="104877" cy="273633"/>
            </a:xfrm>
          </p:grpSpPr>
          <p:sp>
            <p:nvSpPr>
              <p:cNvPr id="153" name="Rectangle 5">
                <a:extLst>
                  <a:ext uri="{FF2B5EF4-FFF2-40B4-BE49-F238E27FC236}">
                    <a16:creationId xmlns:a16="http://schemas.microsoft.com/office/drawing/2014/main" id="{7DE5FD50-8159-496F-9B03-A1220FBFE26A}"/>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54" name="Straight Connector 57">
                <a:extLst>
                  <a:ext uri="{FF2B5EF4-FFF2-40B4-BE49-F238E27FC236}">
                    <a16:creationId xmlns:a16="http://schemas.microsoft.com/office/drawing/2014/main" id="{8DB721AC-E3E5-4632-B47D-BF841B16BEDB}"/>
                  </a:ext>
                </a:extLst>
              </p:cNvPr>
              <p:cNvCxnSpPr>
                <a:cxnSpLocks/>
              </p:cNvCxnSpPr>
              <p:nvPr/>
            </p:nvCxnSpPr>
            <p:spPr>
              <a:xfrm flipV="1">
                <a:off x="-157571" y="4207794"/>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5" name="Straight Connector 57">
                <a:extLst>
                  <a:ext uri="{FF2B5EF4-FFF2-40B4-BE49-F238E27FC236}">
                    <a16:creationId xmlns:a16="http://schemas.microsoft.com/office/drawing/2014/main" id="{75A412F6-EAD5-426A-888F-9A4CAA787911}"/>
                  </a:ext>
                </a:extLst>
              </p:cNvPr>
              <p:cNvCxnSpPr>
                <a:cxnSpLocks/>
              </p:cNvCxnSpPr>
              <p:nvPr/>
            </p:nvCxnSpPr>
            <p:spPr>
              <a:xfrm flipV="1">
                <a:off x="-159150" y="4388837"/>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6" name="Straight Connector 57">
                <a:extLst>
                  <a:ext uri="{FF2B5EF4-FFF2-40B4-BE49-F238E27FC236}">
                    <a16:creationId xmlns:a16="http://schemas.microsoft.com/office/drawing/2014/main" id="{76A41ACC-9D9F-4592-B621-0EC66EB2A6FC}"/>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36A3D18D-EAD7-467B-9987-FBF76E2498F2}"/>
                </a:ext>
              </a:extLst>
            </p:cNvPr>
            <p:cNvCxnSpPr>
              <a:cxnSpLocks/>
            </p:cNvCxnSpPr>
            <p:nvPr/>
          </p:nvCxnSpPr>
          <p:spPr>
            <a:xfrm flipH="1">
              <a:off x="3544762" y="2776415"/>
              <a:ext cx="16741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6DA07E-56D8-4E9D-9D6F-D8CC9D7CA834}"/>
                </a:ext>
              </a:extLst>
            </p:cNvPr>
            <p:cNvCxnSpPr>
              <a:cxnSpLocks/>
            </p:cNvCxnSpPr>
            <p:nvPr/>
          </p:nvCxnSpPr>
          <p:spPr>
            <a:xfrm flipH="1">
              <a:off x="3996974" y="2781030"/>
              <a:ext cx="19939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5382364-0BFE-4F08-924C-A44A69FE0C2A}"/>
                </a:ext>
              </a:extLst>
            </p:cNvPr>
            <p:cNvGrpSpPr/>
            <p:nvPr/>
          </p:nvGrpSpPr>
          <p:grpSpPr>
            <a:xfrm rot="16200000">
              <a:off x="1989991" y="3645932"/>
              <a:ext cx="132464" cy="184906"/>
              <a:chOff x="-207140" y="4250621"/>
              <a:chExt cx="104877" cy="184511"/>
            </a:xfrm>
          </p:grpSpPr>
          <p:sp>
            <p:nvSpPr>
              <p:cNvPr id="151" name="Rectangle 5">
                <a:extLst>
                  <a:ext uri="{FF2B5EF4-FFF2-40B4-BE49-F238E27FC236}">
                    <a16:creationId xmlns:a16="http://schemas.microsoft.com/office/drawing/2014/main" id="{EE7A0CC5-80E5-4AA0-A22A-F2D5C5F72855}"/>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52" name="Straight Connector 57">
                <a:extLst>
                  <a:ext uri="{FF2B5EF4-FFF2-40B4-BE49-F238E27FC236}">
                    <a16:creationId xmlns:a16="http://schemas.microsoft.com/office/drawing/2014/main" id="{2723A5A4-BCB3-423D-B10A-866CCF22E932}"/>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1260D77A-08DF-46CD-9E36-10636E3FF37E}"/>
                </a:ext>
              </a:extLst>
            </p:cNvPr>
            <p:cNvCxnSpPr>
              <a:cxnSpLocks/>
            </p:cNvCxnSpPr>
            <p:nvPr/>
          </p:nvCxnSpPr>
          <p:spPr>
            <a:xfrm flipH="1">
              <a:off x="743458" y="3747544"/>
              <a:ext cx="127584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1BF40-B4F7-4AF2-A550-07FF0E0F1B05}"/>
                </a:ext>
              </a:extLst>
            </p:cNvPr>
            <p:cNvCxnSpPr>
              <a:cxnSpLocks/>
            </p:cNvCxnSpPr>
            <p:nvPr/>
          </p:nvCxnSpPr>
          <p:spPr>
            <a:xfrm flipH="1">
              <a:off x="2106428" y="3743891"/>
              <a:ext cx="268858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B1C047-3294-4680-90B0-2A5683AAB7EC}"/>
                </a:ext>
              </a:extLst>
            </p:cNvPr>
            <p:cNvCxnSpPr>
              <a:cxnSpLocks/>
            </p:cNvCxnSpPr>
            <p:nvPr/>
          </p:nvCxnSpPr>
          <p:spPr>
            <a:xfrm flipH="1">
              <a:off x="741369" y="1827006"/>
              <a:ext cx="96865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8D5559-562C-48CE-ADF0-D6867AE35678}"/>
                </a:ext>
              </a:extLst>
            </p:cNvPr>
            <p:cNvCxnSpPr>
              <a:cxnSpLocks/>
            </p:cNvCxnSpPr>
            <p:nvPr/>
          </p:nvCxnSpPr>
          <p:spPr>
            <a:xfrm flipH="1">
              <a:off x="4384606" y="2157596"/>
              <a:ext cx="45540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119F109-B668-4B98-A3F1-11BCC9387A4F}"/>
                </a:ext>
              </a:extLst>
            </p:cNvPr>
            <p:cNvCxnSpPr>
              <a:cxnSpLocks/>
            </p:cNvCxnSpPr>
            <p:nvPr/>
          </p:nvCxnSpPr>
          <p:spPr>
            <a:xfrm flipH="1">
              <a:off x="4470556" y="2461584"/>
              <a:ext cx="36945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901F22-0B3F-4814-BDDB-37F64D27D0C0}"/>
                </a:ext>
              </a:extLst>
            </p:cNvPr>
            <p:cNvCxnSpPr>
              <a:cxnSpLocks/>
            </p:cNvCxnSpPr>
            <p:nvPr/>
          </p:nvCxnSpPr>
          <p:spPr>
            <a:xfrm flipH="1">
              <a:off x="4470556" y="2783338"/>
              <a:ext cx="36945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39F3E98B-0864-45A5-95C5-19FCAB3FB450}"/>
                </a:ext>
              </a:extLst>
            </p:cNvPr>
            <p:cNvCxnSpPr>
              <a:cxnSpLocks/>
              <a:endCxn id="16" idx="0"/>
            </p:cNvCxnSpPr>
            <p:nvPr/>
          </p:nvCxnSpPr>
          <p:spPr>
            <a:xfrm>
              <a:off x="1621081" y="1361565"/>
              <a:ext cx="223013" cy="169317"/>
            </a:xfrm>
            <a:prstGeom prst="bentConnector2">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9821102-CC0A-4F2D-8C90-5CE19D503BC2}"/>
                </a:ext>
              </a:extLst>
            </p:cNvPr>
            <p:cNvCxnSpPr/>
            <p:nvPr/>
          </p:nvCxnSpPr>
          <p:spPr>
            <a:xfrm>
              <a:off x="1498075" y="1307699"/>
              <a:ext cx="46569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BC26E9-92B4-44A7-ACFA-B4F743271C22}"/>
                </a:ext>
              </a:extLst>
            </p:cNvPr>
            <p:cNvCxnSpPr/>
            <p:nvPr/>
          </p:nvCxnSpPr>
          <p:spPr>
            <a:xfrm>
              <a:off x="1963773" y="1307699"/>
              <a:ext cx="0" cy="22403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C2086B-7F98-4B8F-83F1-74F316D01985}"/>
                </a:ext>
              </a:extLst>
            </p:cNvPr>
            <p:cNvCxnSpPr>
              <a:cxnSpLocks/>
            </p:cNvCxnSpPr>
            <p:nvPr/>
          </p:nvCxnSpPr>
          <p:spPr>
            <a:xfrm flipV="1">
              <a:off x="2065305" y="842433"/>
              <a:ext cx="0" cy="68930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005399-F738-47A6-9D4E-3DBC433072BA}"/>
                </a:ext>
              </a:extLst>
            </p:cNvPr>
            <p:cNvCxnSpPr>
              <a:cxnSpLocks/>
            </p:cNvCxnSpPr>
            <p:nvPr/>
          </p:nvCxnSpPr>
          <p:spPr>
            <a:xfrm flipV="1">
              <a:off x="2146156" y="842433"/>
              <a:ext cx="0" cy="68942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2500375-7426-44DE-8ACB-2A22E6B8993E}"/>
                </a:ext>
              </a:extLst>
            </p:cNvPr>
            <p:cNvSpPr/>
            <p:nvPr/>
          </p:nvSpPr>
          <p:spPr>
            <a:xfrm>
              <a:off x="4745881" y="2638946"/>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PTC Heater</a:t>
              </a:r>
            </a:p>
          </p:txBody>
        </p:sp>
        <p:sp>
          <p:nvSpPr>
            <p:cNvPr id="48" name="Rectangle 47">
              <a:extLst>
                <a:ext uri="{FF2B5EF4-FFF2-40B4-BE49-F238E27FC236}">
                  <a16:creationId xmlns:a16="http://schemas.microsoft.com/office/drawing/2014/main" id="{61141ECF-34F9-4849-8C88-0E07150424CC}"/>
                </a:ext>
              </a:extLst>
            </p:cNvPr>
            <p:cNvSpPr/>
            <p:nvPr/>
          </p:nvSpPr>
          <p:spPr>
            <a:xfrm>
              <a:off x="4745881" y="2315694"/>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Converter</a:t>
              </a:r>
            </a:p>
          </p:txBody>
        </p:sp>
        <p:sp>
          <p:nvSpPr>
            <p:cNvPr id="49" name="Rectangle 48">
              <a:extLst>
                <a:ext uri="{FF2B5EF4-FFF2-40B4-BE49-F238E27FC236}">
                  <a16:creationId xmlns:a16="http://schemas.microsoft.com/office/drawing/2014/main" id="{0851DEB4-6B37-49E0-AE29-5755F7A244B3}"/>
                </a:ext>
              </a:extLst>
            </p:cNvPr>
            <p:cNvSpPr/>
            <p:nvPr/>
          </p:nvSpPr>
          <p:spPr>
            <a:xfrm>
              <a:off x="4745881" y="1992442"/>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Inverter</a:t>
              </a:r>
            </a:p>
          </p:txBody>
        </p:sp>
        <p:grpSp>
          <p:nvGrpSpPr>
            <p:cNvPr id="50" name="Group 49">
              <a:extLst>
                <a:ext uri="{FF2B5EF4-FFF2-40B4-BE49-F238E27FC236}">
                  <a16:creationId xmlns:a16="http://schemas.microsoft.com/office/drawing/2014/main" id="{22C43C75-165E-4D03-B770-9E9908B48C6F}"/>
                </a:ext>
              </a:extLst>
            </p:cNvPr>
            <p:cNvGrpSpPr/>
            <p:nvPr/>
          </p:nvGrpSpPr>
          <p:grpSpPr>
            <a:xfrm rot="16200000">
              <a:off x="2642766" y="1220910"/>
              <a:ext cx="104877" cy="415552"/>
              <a:chOff x="-207140" y="4020468"/>
              <a:chExt cx="104877" cy="414664"/>
            </a:xfrm>
          </p:grpSpPr>
          <p:cxnSp>
            <p:nvCxnSpPr>
              <p:cNvPr id="148" name="Straight Connector 147">
                <a:extLst>
                  <a:ext uri="{FF2B5EF4-FFF2-40B4-BE49-F238E27FC236}">
                    <a16:creationId xmlns:a16="http://schemas.microsoft.com/office/drawing/2014/main" id="{44701BA1-EB07-439E-8437-732E35E75DBC}"/>
                  </a:ext>
                </a:extLst>
              </p:cNvPr>
              <p:cNvCxnSpPr>
                <a:cxnSpLocks/>
              </p:cNvCxnSpPr>
              <p:nvPr/>
            </p:nvCxnSpPr>
            <p:spPr>
              <a:xfrm rot="5400000" flipH="1">
                <a:off x="-302153" y="4165050"/>
                <a:ext cx="28916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49" name="Rectangle 5">
                <a:extLst>
                  <a:ext uri="{FF2B5EF4-FFF2-40B4-BE49-F238E27FC236}">
                    <a16:creationId xmlns:a16="http://schemas.microsoft.com/office/drawing/2014/main" id="{1002DDA7-10C0-477D-AE00-046EFE95D780}"/>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50" name="Straight Connector 57">
                <a:extLst>
                  <a:ext uri="{FF2B5EF4-FFF2-40B4-BE49-F238E27FC236}">
                    <a16:creationId xmlns:a16="http://schemas.microsoft.com/office/drawing/2014/main" id="{DF29DD0E-265E-4FA5-9A4D-AF7FCC0B636A}"/>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7">
              <a:extLst>
                <a:ext uri="{FF2B5EF4-FFF2-40B4-BE49-F238E27FC236}">
                  <a16:creationId xmlns:a16="http://schemas.microsoft.com/office/drawing/2014/main" id="{ADE4605D-99E1-43E8-A456-7C204C02CECB}"/>
                </a:ext>
              </a:extLst>
            </p:cNvPr>
            <p:cNvCxnSpPr>
              <a:cxnSpLocks/>
            </p:cNvCxnSpPr>
            <p:nvPr/>
          </p:nvCxnSpPr>
          <p:spPr>
            <a:xfrm flipH="1">
              <a:off x="2847061" y="1474177"/>
              <a:ext cx="57153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52" name="Rectangle 5">
              <a:extLst>
                <a:ext uri="{FF2B5EF4-FFF2-40B4-BE49-F238E27FC236}">
                  <a16:creationId xmlns:a16="http://schemas.microsoft.com/office/drawing/2014/main" id="{894032C2-2CC4-4680-BA6A-770D52E07883}"/>
                </a:ext>
              </a:extLst>
            </p:cNvPr>
            <p:cNvSpPr/>
            <p:nvPr/>
          </p:nvSpPr>
          <p:spPr>
            <a:xfrm rot="16200000">
              <a:off x="3094812" y="1389487"/>
              <a:ext cx="73364" cy="172760"/>
            </a:xfrm>
            <a:prstGeom prst="rect">
              <a:avLst/>
            </a:prstGeom>
            <a:solidFill>
              <a:schemeClr val="bg1">
                <a:lumMod val="75000"/>
              </a:schemeClr>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53" name="Straight Connector 52">
              <a:extLst>
                <a:ext uri="{FF2B5EF4-FFF2-40B4-BE49-F238E27FC236}">
                  <a16:creationId xmlns:a16="http://schemas.microsoft.com/office/drawing/2014/main" id="{8F301C23-3C0E-458D-B185-0C0EF4B4CFB0}"/>
                </a:ext>
              </a:extLst>
            </p:cNvPr>
            <p:cNvCxnSpPr>
              <a:cxnSpLocks/>
            </p:cNvCxnSpPr>
            <p:nvPr/>
          </p:nvCxnSpPr>
          <p:spPr>
            <a:xfrm flipV="1">
              <a:off x="2491436" y="1472726"/>
              <a:ext cx="0" cy="33362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6CDDF2-502A-4116-8C6F-8E97A65CDBDF}"/>
                </a:ext>
              </a:extLst>
            </p:cNvPr>
            <p:cNvCxnSpPr>
              <a:cxnSpLocks/>
            </p:cNvCxnSpPr>
            <p:nvPr/>
          </p:nvCxnSpPr>
          <p:spPr>
            <a:xfrm flipV="1">
              <a:off x="3414357" y="1478197"/>
              <a:ext cx="0" cy="33362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7E4804D3-DB68-4F37-965F-D85FC10CEB07}"/>
                </a:ext>
              </a:extLst>
            </p:cNvPr>
            <p:cNvGrpSpPr/>
            <p:nvPr/>
          </p:nvGrpSpPr>
          <p:grpSpPr>
            <a:xfrm rot="16200000">
              <a:off x="4243553" y="2981936"/>
              <a:ext cx="132464" cy="227825"/>
              <a:chOff x="-207140" y="4207794"/>
              <a:chExt cx="104877" cy="227338"/>
            </a:xfrm>
          </p:grpSpPr>
          <p:sp>
            <p:nvSpPr>
              <p:cNvPr id="145" name="Rectangle 5">
                <a:extLst>
                  <a:ext uri="{FF2B5EF4-FFF2-40B4-BE49-F238E27FC236}">
                    <a16:creationId xmlns:a16="http://schemas.microsoft.com/office/drawing/2014/main" id="{B25B2592-9561-44F6-A5D1-0F40FEBC2C05}"/>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46" name="Straight Connector 57">
                <a:extLst>
                  <a:ext uri="{FF2B5EF4-FFF2-40B4-BE49-F238E27FC236}">
                    <a16:creationId xmlns:a16="http://schemas.microsoft.com/office/drawing/2014/main" id="{F88EBC46-E7EA-40DF-A513-49816586E9DC}"/>
                  </a:ext>
                </a:extLst>
              </p:cNvPr>
              <p:cNvCxnSpPr>
                <a:cxnSpLocks/>
              </p:cNvCxnSpPr>
              <p:nvPr/>
            </p:nvCxnSpPr>
            <p:spPr>
              <a:xfrm flipV="1">
                <a:off x="-157571" y="4207794"/>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7" name="Straight Connector 57">
                <a:extLst>
                  <a:ext uri="{FF2B5EF4-FFF2-40B4-BE49-F238E27FC236}">
                    <a16:creationId xmlns:a16="http://schemas.microsoft.com/office/drawing/2014/main" id="{08543ECC-64A6-41B8-B4BE-8E9ACA03DFE1}"/>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ADA9CC28-4CE3-4C10-B00A-4C83D75E03D5}"/>
                </a:ext>
              </a:extLst>
            </p:cNvPr>
            <p:cNvCxnSpPr>
              <a:cxnSpLocks/>
            </p:cNvCxnSpPr>
            <p:nvPr/>
          </p:nvCxnSpPr>
          <p:spPr>
            <a:xfrm flipH="1">
              <a:off x="3544261" y="3094854"/>
              <a:ext cx="16741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92E6E-6CF4-4A58-B38B-99A12E58417B}"/>
                </a:ext>
              </a:extLst>
            </p:cNvPr>
            <p:cNvCxnSpPr>
              <a:cxnSpLocks/>
            </p:cNvCxnSpPr>
            <p:nvPr/>
          </p:nvCxnSpPr>
          <p:spPr>
            <a:xfrm flipH="1">
              <a:off x="3996473" y="3099470"/>
              <a:ext cx="19939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B96777B-546E-4EF2-A685-AFF5F2AAF08C}"/>
                </a:ext>
              </a:extLst>
            </p:cNvPr>
            <p:cNvCxnSpPr>
              <a:cxnSpLocks/>
            </p:cNvCxnSpPr>
            <p:nvPr/>
          </p:nvCxnSpPr>
          <p:spPr>
            <a:xfrm flipH="1">
              <a:off x="4377665" y="3099470"/>
              <a:ext cx="46184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0A717EC-3904-442D-969F-A22C61F5D53D}"/>
                </a:ext>
              </a:extLst>
            </p:cNvPr>
            <p:cNvSpPr/>
            <p:nvPr/>
          </p:nvSpPr>
          <p:spPr>
            <a:xfrm>
              <a:off x="4745881" y="2962198"/>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A/C Compressor</a:t>
              </a:r>
            </a:p>
          </p:txBody>
        </p:sp>
        <p:grpSp>
          <p:nvGrpSpPr>
            <p:cNvPr id="60" name="Group 59">
              <a:extLst>
                <a:ext uri="{FF2B5EF4-FFF2-40B4-BE49-F238E27FC236}">
                  <a16:creationId xmlns:a16="http://schemas.microsoft.com/office/drawing/2014/main" id="{61F84DAF-AF65-4046-AE0B-E497E4DC326C}"/>
                </a:ext>
              </a:extLst>
            </p:cNvPr>
            <p:cNvGrpSpPr/>
            <p:nvPr/>
          </p:nvGrpSpPr>
          <p:grpSpPr>
            <a:xfrm rot="16200000">
              <a:off x="4243918" y="3331972"/>
              <a:ext cx="132464" cy="227825"/>
              <a:chOff x="-207140" y="4207794"/>
              <a:chExt cx="104877" cy="227338"/>
            </a:xfrm>
          </p:grpSpPr>
          <p:sp>
            <p:nvSpPr>
              <p:cNvPr id="142" name="Rectangle 5">
                <a:extLst>
                  <a:ext uri="{FF2B5EF4-FFF2-40B4-BE49-F238E27FC236}">
                    <a16:creationId xmlns:a16="http://schemas.microsoft.com/office/drawing/2014/main" id="{34EDA807-C69A-40B8-9444-ED0265D87841}"/>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43" name="Straight Connector 57">
                <a:extLst>
                  <a:ext uri="{FF2B5EF4-FFF2-40B4-BE49-F238E27FC236}">
                    <a16:creationId xmlns:a16="http://schemas.microsoft.com/office/drawing/2014/main" id="{A717556A-0073-410B-B64F-D8C04673239B}"/>
                  </a:ext>
                </a:extLst>
              </p:cNvPr>
              <p:cNvCxnSpPr>
                <a:cxnSpLocks/>
              </p:cNvCxnSpPr>
              <p:nvPr/>
            </p:nvCxnSpPr>
            <p:spPr>
              <a:xfrm flipV="1">
                <a:off x="-157571" y="4207794"/>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4" name="Straight Connector 57">
                <a:extLst>
                  <a:ext uri="{FF2B5EF4-FFF2-40B4-BE49-F238E27FC236}">
                    <a16:creationId xmlns:a16="http://schemas.microsoft.com/office/drawing/2014/main" id="{539AF41E-6C45-452F-A2A0-C681EA742A8F}"/>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a:extLst>
                <a:ext uri="{FF2B5EF4-FFF2-40B4-BE49-F238E27FC236}">
                  <a16:creationId xmlns:a16="http://schemas.microsoft.com/office/drawing/2014/main" id="{B93159A9-15C3-4A47-B1F6-F57BE77585BD}"/>
                </a:ext>
              </a:extLst>
            </p:cNvPr>
            <p:cNvCxnSpPr>
              <a:cxnSpLocks/>
            </p:cNvCxnSpPr>
            <p:nvPr/>
          </p:nvCxnSpPr>
          <p:spPr>
            <a:xfrm flipH="1">
              <a:off x="3544626" y="3444890"/>
              <a:ext cx="16741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639D325-B99C-4A25-B141-FAF32898F222}"/>
                </a:ext>
              </a:extLst>
            </p:cNvPr>
            <p:cNvCxnSpPr>
              <a:cxnSpLocks/>
            </p:cNvCxnSpPr>
            <p:nvPr/>
          </p:nvCxnSpPr>
          <p:spPr>
            <a:xfrm flipH="1">
              <a:off x="3996838" y="3449506"/>
              <a:ext cx="19939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AAAFB6-29B5-4215-86CB-2781537CE882}"/>
                </a:ext>
              </a:extLst>
            </p:cNvPr>
            <p:cNvCxnSpPr>
              <a:cxnSpLocks/>
            </p:cNvCxnSpPr>
            <p:nvPr/>
          </p:nvCxnSpPr>
          <p:spPr>
            <a:xfrm flipH="1">
              <a:off x="4377665" y="3449506"/>
              <a:ext cx="46220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CC7FC80-C069-42CF-B52F-EB3043E18831}"/>
                </a:ext>
              </a:extLst>
            </p:cNvPr>
            <p:cNvSpPr/>
            <p:nvPr/>
          </p:nvSpPr>
          <p:spPr>
            <a:xfrm>
              <a:off x="4745881" y="3285450"/>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Others</a:t>
              </a:r>
            </a:p>
          </p:txBody>
        </p:sp>
        <p:sp>
          <p:nvSpPr>
            <p:cNvPr id="65" name="Rectangle 64">
              <a:extLst>
                <a:ext uri="{FF2B5EF4-FFF2-40B4-BE49-F238E27FC236}">
                  <a16:creationId xmlns:a16="http://schemas.microsoft.com/office/drawing/2014/main" id="{55F22D10-6350-47CF-A52F-1869C201AEE3}"/>
                </a:ext>
              </a:extLst>
            </p:cNvPr>
            <p:cNvSpPr/>
            <p:nvPr/>
          </p:nvSpPr>
          <p:spPr>
            <a:xfrm>
              <a:off x="4745881" y="3608703"/>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Main Neg/Fast Charger-</a:t>
              </a:r>
            </a:p>
          </p:txBody>
        </p:sp>
        <p:sp>
          <p:nvSpPr>
            <p:cNvPr id="66" name="Rectangle 65">
              <a:extLst>
                <a:ext uri="{FF2B5EF4-FFF2-40B4-BE49-F238E27FC236}">
                  <a16:creationId xmlns:a16="http://schemas.microsoft.com/office/drawing/2014/main" id="{C7B93845-E3F7-480D-BCEA-3B60C1A4D173}"/>
                </a:ext>
              </a:extLst>
            </p:cNvPr>
            <p:cNvSpPr/>
            <p:nvPr/>
          </p:nvSpPr>
          <p:spPr>
            <a:xfrm>
              <a:off x="4745881" y="1669190"/>
              <a:ext cx="856633" cy="2743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Main Pos/Fast Charger+</a:t>
              </a:r>
            </a:p>
          </p:txBody>
        </p:sp>
        <p:grpSp>
          <p:nvGrpSpPr>
            <p:cNvPr id="67" name="Group 66">
              <a:extLst>
                <a:ext uri="{FF2B5EF4-FFF2-40B4-BE49-F238E27FC236}">
                  <a16:creationId xmlns:a16="http://schemas.microsoft.com/office/drawing/2014/main" id="{6C41BA24-9775-4F55-93FB-30830BB17E7A}"/>
                </a:ext>
              </a:extLst>
            </p:cNvPr>
            <p:cNvGrpSpPr/>
            <p:nvPr/>
          </p:nvGrpSpPr>
          <p:grpSpPr>
            <a:xfrm rot="16200000">
              <a:off x="2952091" y="1687077"/>
              <a:ext cx="132464" cy="231300"/>
              <a:chOff x="-207140" y="4250621"/>
              <a:chExt cx="104877" cy="230806"/>
            </a:xfrm>
          </p:grpSpPr>
          <p:sp>
            <p:nvSpPr>
              <p:cNvPr id="139" name="Rectangle 5">
                <a:extLst>
                  <a:ext uri="{FF2B5EF4-FFF2-40B4-BE49-F238E27FC236}">
                    <a16:creationId xmlns:a16="http://schemas.microsoft.com/office/drawing/2014/main" id="{3EECFFBE-A983-47F5-826E-B897CF69A12E}"/>
                  </a:ext>
                </a:extLst>
              </p:cNvPr>
              <p:cNvSpPr/>
              <p:nvPr/>
            </p:nvSpPr>
            <p:spPr>
              <a:xfrm>
                <a:off x="-207140" y="4250621"/>
                <a:ext cx="104877" cy="18451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highlight>
                    <a:srgbClr val="000000"/>
                  </a:highlight>
                  <a:uLnTx/>
                  <a:uFillTx/>
                  <a:latin typeface="Arial"/>
                  <a:ea typeface="+mn-ea"/>
                  <a:cs typeface="+mn-cs"/>
                </a:endParaRPr>
              </a:p>
            </p:txBody>
          </p:sp>
          <p:cxnSp>
            <p:nvCxnSpPr>
              <p:cNvPr id="140" name="Straight Connector 57">
                <a:extLst>
                  <a:ext uri="{FF2B5EF4-FFF2-40B4-BE49-F238E27FC236}">
                    <a16:creationId xmlns:a16="http://schemas.microsoft.com/office/drawing/2014/main" id="{419E7E7C-C8B4-40B4-862E-464D5E03BD07}"/>
                  </a:ext>
                </a:extLst>
              </p:cNvPr>
              <p:cNvCxnSpPr>
                <a:cxnSpLocks/>
              </p:cNvCxnSpPr>
              <p:nvPr/>
            </p:nvCxnSpPr>
            <p:spPr>
              <a:xfrm flipV="1">
                <a:off x="-159150" y="4388837"/>
                <a:ext cx="0" cy="9259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1" name="Straight Connector 57">
                <a:extLst>
                  <a:ext uri="{FF2B5EF4-FFF2-40B4-BE49-F238E27FC236}">
                    <a16:creationId xmlns:a16="http://schemas.microsoft.com/office/drawing/2014/main" id="{A3EC5B1B-4574-46F3-A73B-B8801A968A34}"/>
                  </a:ext>
                </a:extLst>
              </p:cNvPr>
              <p:cNvCxnSpPr>
                <a:cxnSpLocks/>
              </p:cNvCxnSpPr>
              <p:nvPr/>
            </p:nvCxnSpPr>
            <p:spPr>
              <a:xfrm flipV="1">
                <a:off x="-160038" y="4275619"/>
                <a:ext cx="34267" cy="11735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90A0ACD-548A-4761-8858-0F1F50A37FBD}"/>
                </a:ext>
              </a:extLst>
            </p:cNvPr>
            <p:cNvGrpSpPr/>
            <p:nvPr/>
          </p:nvGrpSpPr>
          <p:grpSpPr>
            <a:xfrm>
              <a:off x="690394" y="2081689"/>
              <a:ext cx="101950" cy="1166357"/>
              <a:chOff x="122705" y="2354718"/>
              <a:chExt cx="101950" cy="1166357"/>
            </a:xfrm>
          </p:grpSpPr>
          <p:grpSp>
            <p:nvGrpSpPr>
              <p:cNvPr id="99" name="Group 98">
                <a:extLst>
                  <a:ext uri="{FF2B5EF4-FFF2-40B4-BE49-F238E27FC236}">
                    <a16:creationId xmlns:a16="http://schemas.microsoft.com/office/drawing/2014/main" id="{2CD84C70-3238-42FA-86B2-E726B9081DCD}"/>
                  </a:ext>
                </a:extLst>
              </p:cNvPr>
              <p:cNvGrpSpPr/>
              <p:nvPr/>
            </p:nvGrpSpPr>
            <p:grpSpPr>
              <a:xfrm>
                <a:off x="122705" y="2354718"/>
                <a:ext cx="101950" cy="109082"/>
                <a:chOff x="122705" y="2354718"/>
                <a:chExt cx="101950" cy="109082"/>
              </a:xfrm>
            </p:grpSpPr>
            <p:cxnSp>
              <p:nvCxnSpPr>
                <p:cNvPr id="136" name="Straight Connector 135">
                  <a:extLst>
                    <a:ext uri="{FF2B5EF4-FFF2-40B4-BE49-F238E27FC236}">
                      <a16:creationId xmlns:a16="http://schemas.microsoft.com/office/drawing/2014/main" id="{EBF31AE5-D029-445B-B1E9-8A30439E5CF4}"/>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C107472-0926-4BAC-A68F-648BD5C8C245}"/>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132F3F8-B4D3-4A82-9D6F-A346F761422B}"/>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F160535-35CE-4574-8E4C-F47081EBCCA8}"/>
                  </a:ext>
                </a:extLst>
              </p:cNvPr>
              <p:cNvGrpSpPr/>
              <p:nvPr/>
            </p:nvGrpSpPr>
            <p:grpSpPr>
              <a:xfrm>
                <a:off x="122705" y="2472193"/>
                <a:ext cx="101950" cy="109082"/>
                <a:chOff x="122705" y="2354718"/>
                <a:chExt cx="101950" cy="109082"/>
              </a:xfrm>
            </p:grpSpPr>
            <p:cxnSp>
              <p:nvCxnSpPr>
                <p:cNvPr id="133" name="Straight Connector 132">
                  <a:extLst>
                    <a:ext uri="{FF2B5EF4-FFF2-40B4-BE49-F238E27FC236}">
                      <a16:creationId xmlns:a16="http://schemas.microsoft.com/office/drawing/2014/main" id="{59CA69C3-D8B3-406C-92D9-E7917A52F987}"/>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55E3F41-50BC-49B1-BD70-A166DA691308}"/>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60A660B-3F82-4B71-82E5-4F00FCA8C47A}"/>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FB2ACF05-183C-422C-AC92-79ECF4C90F08}"/>
                  </a:ext>
                </a:extLst>
              </p:cNvPr>
              <p:cNvGrpSpPr/>
              <p:nvPr/>
            </p:nvGrpSpPr>
            <p:grpSpPr>
              <a:xfrm>
                <a:off x="122705" y="2589668"/>
                <a:ext cx="101950" cy="109082"/>
                <a:chOff x="122705" y="2354718"/>
                <a:chExt cx="101950" cy="109082"/>
              </a:xfrm>
            </p:grpSpPr>
            <p:cxnSp>
              <p:nvCxnSpPr>
                <p:cNvPr id="130" name="Straight Connector 129">
                  <a:extLst>
                    <a:ext uri="{FF2B5EF4-FFF2-40B4-BE49-F238E27FC236}">
                      <a16:creationId xmlns:a16="http://schemas.microsoft.com/office/drawing/2014/main" id="{8366F120-61AB-48CD-8E0B-55DF2DA3749C}"/>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4BBFF79-472A-4C1E-92FB-6F2AB527B6E7}"/>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013DAA3-43E1-4006-8ECD-EE1AAE69A3A6}"/>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7B6A01A1-A1D4-4B0B-A660-520B38DB79D0}"/>
                  </a:ext>
                </a:extLst>
              </p:cNvPr>
              <p:cNvGrpSpPr/>
              <p:nvPr/>
            </p:nvGrpSpPr>
            <p:grpSpPr>
              <a:xfrm>
                <a:off x="122705" y="2707143"/>
                <a:ext cx="101950" cy="109082"/>
                <a:chOff x="122705" y="2354718"/>
                <a:chExt cx="101950" cy="109082"/>
              </a:xfrm>
            </p:grpSpPr>
            <p:cxnSp>
              <p:nvCxnSpPr>
                <p:cNvPr id="127" name="Straight Connector 126">
                  <a:extLst>
                    <a:ext uri="{FF2B5EF4-FFF2-40B4-BE49-F238E27FC236}">
                      <a16:creationId xmlns:a16="http://schemas.microsoft.com/office/drawing/2014/main" id="{073A6588-BDFC-434B-88ED-62A271D1FFBF}"/>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724AB0C-3663-46B3-8AAE-B1A9EF1B0DC5}"/>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4A5B064-95BD-4EC3-A170-537AEA55AF67}"/>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FA832FE1-3A88-4AA6-814C-970A76C7D9FC}"/>
                  </a:ext>
                </a:extLst>
              </p:cNvPr>
              <p:cNvGrpSpPr/>
              <p:nvPr/>
            </p:nvGrpSpPr>
            <p:grpSpPr>
              <a:xfrm>
                <a:off x="122705" y="2824618"/>
                <a:ext cx="101950" cy="109082"/>
                <a:chOff x="122705" y="2354718"/>
                <a:chExt cx="101950" cy="109082"/>
              </a:xfrm>
            </p:grpSpPr>
            <p:cxnSp>
              <p:nvCxnSpPr>
                <p:cNvPr id="124" name="Straight Connector 123">
                  <a:extLst>
                    <a:ext uri="{FF2B5EF4-FFF2-40B4-BE49-F238E27FC236}">
                      <a16:creationId xmlns:a16="http://schemas.microsoft.com/office/drawing/2014/main" id="{E00FB31D-336B-4405-B7DC-A06BEDBA7C98}"/>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563E079-5986-4C41-A00B-B3AFEA8E6B1D}"/>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839033F-7BE7-4208-9A18-7F3E46A51AB6}"/>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418D6A42-B16E-4DAC-9840-E9F243A08A0D}"/>
                  </a:ext>
                </a:extLst>
              </p:cNvPr>
              <p:cNvGrpSpPr/>
              <p:nvPr/>
            </p:nvGrpSpPr>
            <p:grpSpPr>
              <a:xfrm>
                <a:off x="122705" y="2942093"/>
                <a:ext cx="101950" cy="109082"/>
                <a:chOff x="122705" y="2354718"/>
                <a:chExt cx="101950" cy="109082"/>
              </a:xfrm>
            </p:grpSpPr>
            <p:cxnSp>
              <p:nvCxnSpPr>
                <p:cNvPr id="121" name="Straight Connector 120">
                  <a:extLst>
                    <a:ext uri="{FF2B5EF4-FFF2-40B4-BE49-F238E27FC236}">
                      <a16:creationId xmlns:a16="http://schemas.microsoft.com/office/drawing/2014/main" id="{EA4EF2B1-F18F-4DD3-8B50-5B394B3A81CA}"/>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8558B6E-1C38-4C14-AC2B-1397B8AC25F3}"/>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386B531-17B4-4A93-B703-E2AA72D32462}"/>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FFF9D19-CA46-48AF-ABE5-8013096F3DA4}"/>
                  </a:ext>
                </a:extLst>
              </p:cNvPr>
              <p:cNvGrpSpPr/>
              <p:nvPr/>
            </p:nvGrpSpPr>
            <p:grpSpPr>
              <a:xfrm>
                <a:off x="122705" y="3059568"/>
                <a:ext cx="101950" cy="109082"/>
                <a:chOff x="122705" y="2354718"/>
                <a:chExt cx="101950" cy="109082"/>
              </a:xfrm>
            </p:grpSpPr>
            <p:cxnSp>
              <p:nvCxnSpPr>
                <p:cNvPr id="118" name="Straight Connector 117">
                  <a:extLst>
                    <a:ext uri="{FF2B5EF4-FFF2-40B4-BE49-F238E27FC236}">
                      <a16:creationId xmlns:a16="http://schemas.microsoft.com/office/drawing/2014/main" id="{9373E56E-2159-42DB-884B-C7E3EF1B8C13}"/>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6ADABA3-6D8D-481D-B974-526864C92A2D}"/>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FC7A6A5-7E66-42E3-80EC-3D3A5707BE31}"/>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B8D981E8-C908-435F-BEB8-654C54BF506E}"/>
                  </a:ext>
                </a:extLst>
              </p:cNvPr>
              <p:cNvGrpSpPr/>
              <p:nvPr/>
            </p:nvGrpSpPr>
            <p:grpSpPr>
              <a:xfrm>
                <a:off x="122705" y="3177043"/>
                <a:ext cx="101950" cy="109082"/>
                <a:chOff x="122705" y="2354718"/>
                <a:chExt cx="101950" cy="109082"/>
              </a:xfrm>
            </p:grpSpPr>
            <p:cxnSp>
              <p:nvCxnSpPr>
                <p:cNvPr id="115" name="Straight Connector 114">
                  <a:extLst>
                    <a:ext uri="{FF2B5EF4-FFF2-40B4-BE49-F238E27FC236}">
                      <a16:creationId xmlns:a16="http://schemas.microsoft.com/office/drawing/2014/main" id="{A68BFE90-C68B-4C87-8CC3-C4CCDCB56714}"/>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BC9A2C7-A460-4D1E-BFE6-5800BD02C5EE}"/>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FE1955F-67DC-40CF-97D2-5857840236A0}"/>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9D335C7-A952-4D6E-923E-421B8A729BD6}"/>
                  </a:ext>
                </a:extLst>
              </p:cNvPr>
              <p:cNvGrpSpPr/>
              <p:nvPr/>
            </p:nvGrpSpPr>
            <p:grpSpPr>
              <a:xfrm>
                <a:off x="122705" y="3294518"/>
                <a:ext cx="101950" cy="109082"/>
                <a:chOff x="122705" y="2354718"/>
                <a:chExt cx="101950" cy="109082"/>
              </a:xfrm>
            </p:grpSpPr>
            <p:cxnSp>
              <p:nvCxnSpPr>
                <p:cNvPr id="112" name="Straight Connector 111">
                  <a:extLst>
                    <a:ext uri="{FF2B5EF4-FFF2-40B4-BE49-F238E27FC236}">
                      <a16:creationId xmlns:a16="http://schemas.microsoft.com/office/drawing/2014/main" id="{6E63E6C0-D2BF-4A46-A36F-4E943567FAAB}"/>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FD71B95-5236-49CC-A6D8-814F39A5FDEF}"/>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5C5C612-2302-4D2E-A823-F61208009855}"/>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5B89D6DA-10E0-4C55-BCA7-686FDE5758FA}"/>
                  </a:ext>
                </a:extLst>
              </p:cNvPr>
              <p:cNvGrpSpPr/>
              <p:nvPr/>
            </p:nvGrpSpPr>
            <p:grpSpPr>
              <a:xfrm>
                <a:off x="122705" y="3411993"/>
                <a:ext cx="101950" cy="109082"/>
                <a:chOff x="122705" y="2354718"/>
                <a:chExt cx="101950" cy="109082"/>
              </a:xfrm>
            </p:grpSpPr>
            <p:cxnSp>
              <p:nvCxnSpPr>
                <p:cNvPr id="109" name="Straight Connector 108">
                  <a:extLst>
                    <a:ext uri="{FF2B5EF4-FFF2-40B4-BE49-F238E27FC236}">
                      <a16:creationId xmlns:a16="http://schemas.microsoft.com/office/drawing/2014/main" id="{923C80B6-818E-44A4-9820-272049BBBDA8}"/>
                    </a:ext>
                  </a:extLst>
                </p:cNvPr>
                <p:cNvCxnSpPr>
                  <a:cxnSpLocks/>
                </p:cNvCxnSpPr>
                <p:nvPr/>
              </p:nvCxnSpPr>
              <p:spPr>
                <a:xfrm>
                  <a:off x="122705" y="2354718"/>
                  <a:ext cx="101950" cy="0"/>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537817C-E2A7-4DAE-951B-FA436475DAE9}"/>
                    </a:ext>
                  </a:extLst>
                </p:cNvPr>
                <p:cNvCxnSpPr/>
                <p:nvPr/>
              </p:nvCxnSpPr>
              <p:spPr>
                <a:xfrm>
                  <a:off x="140580" y="2395891"/>
                  <a:ext cx="66201"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C25BA99-B10D-4398-BCC7-F7AB9A66527D}"/>
                    </a:ext>
                  </a:extLst>
                </p:cNvPr>
                <p:cNvCxnSpPr>
                  <a:cxnSpLocks/>
                </p:cNvCxnSpPr>
                <p:nvPr/>
              </p:nvCxnSpPr>
              <p:spPr>
                <a:xfrm>
                  <a:off x="173680" y="2411303"/>
                  <a:ext cx="0" cy="5249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cxnSp>
          <p:nvCxnSpPr>
            <p:cNvPr id="69" name="Straight Connector 68">
              <a:extLst>
                <a:ext uri="{FF2B5EF4-FFF2-40B4-BE49-F238E27FC236}">
                  <a16:creationId xmlns:a16="http://schemas.microsoft.com/office/drawing/2014/main" id="{44C02DF6-A851-4A8D-BF82-2CAAD70FE039}"/>
                </a:ext>
              </a:extLst>
            </p:cNvPr>
            <p:cNvCxnSpPr>
              <a:cxnSpLocks/>
              <a:stCxn id="14" idx="0"/>
            </p:cNvCxnSpPr>
            <p:nvPr/>
          </p:nvCxnSpPr>
          <p:spPr>
            <a:xfrm flipV="1">
              <a:off x="739714" y="3245929"/>
              <a:ext cx="1626" cy="61216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1B2AD7EB-D07A-4250-9D7A-A8F52DE1292E}"/>
                </a:ext>
              </a:extLst>
            </p:cNvPr>
            <p:cNvGrpSpPr/>
            <p:nvPr/>
          </p:nvGrpSpPr>
          <p:grpSpPr>
            <a:xfrm>
              <a:off x="3718419" y="2082284"/>
              <a:ext cx="279501" cy="132465"/>
              <a:chOff x="1827214" y="1936750"/>
              <a:chExt cx="213926" cy="104617"/>
            </a:xfrm>
          </p:grpSpPr>
          <p:sp>
            <p:nvSpPr>
              <p:cNvPr id="97" name="Block Arc 96">
                <a:extLst>
                  <a:ext uri="{FF2B5EF4-FFF2-40B4-BE49-F238E27FC236}">
                    <a16:creationId xmlns:a16="http://schemas.microsoft.com/office/drawing/2014/main" id="{3C8F987A-FF85-4722-AD91-B9C58870E67A}"/>
                  </a:ext>
                </a:extLst>
              </p:cNvPr>
              <p:cNvSpPr/>
              <p:nvPr/>
            </p:nvSpPr>
            <p:spPr>
              <a:xfrm>
                <a:off x="1827214" y="1936750"/>
                <a:ext cx="106964" cy="10461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Block Arc 97">
                <a:extLst>
                  <a:ext uri="{FF2B5EF4-FFF2-40B4-BE49-F238E27FC236}">
                    <a16:creationId xmlns:a16="http://schemas.microsoft.com/office/drawing/2014/main" id="{D8E2F228-E5B0-4184-B495-D8B7229FFF53}"/>
                  </a:ext>
                </a:extLst>
              </p:cNvPr>
              <p:cNvSpPr/>
              <p:nvPr/>
            </p:nvSpPr>
            <p:spPr>
              <a:xfrm rot="10800000">
                <a:off x="1934178" y="1939498"/>
                <a:ext cx="106962" cy="10186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a:extLst>
                <a:ext uri="{FF2B5EF4-FFF2-40B4-BE49-F238E27FC236}">
                  <a16:creationId xmlns:a16="http://schemas.microsoft.com/office/drawing/2014/main" id="{D645EB0B-2568-4D6D-AC61-0B4F45DB2BC1}"/>
                </a:ext>
              </a:extLst>
            </p:cNvPr>
            <p:cNvGrpSpPr/>
            <p:nvPr/>
          </p:nvGrpSpPr>
          <p:grpSpPr>
            <a:xfrm>
              <a:off x="3718419" y="2393434"/>
              <a:ext cx="279501" cy="132465"/>
              <a:chOff x="1827214" y="1936750"/>
              <a:chExt cx="213926" cy="104617"/>
            </a:xfrm>
          </p:grpSpPr>
          <p:sp>
            <p:nvSpPr>
              <p:cNvPr id="95" name="Block Arc 94">
                <a:extLst>
                  <a:ext uri="{FF2B5EF4-FFF2-40B4-BE49-F238E27FC236}">
                    <a16:creationId xmlns:a16="http://schemas.microsoft.com/office/drawing/2014/main" id="{6BD5E6EE-8B5D-4D60-B375-B9266B7415D4}"/>
                  </a:ext>
                </a:extLst>
              </p:cNvPr>
              <p:cNvSpPr/>
              <p:nvPr/>
            </p:nvSpPr>
            <p:spPr>
              <a:xfrm>
                <a:off x="1827214" y="1936750"/>
                <a:ext cx="106964" cy="10461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Block Arc 95">
                <a:extLst>
                  <a:ext uri="{FF2B5EF4-FFF2-40B4-BE49-F238E27FC236}">
                    <a16:creationId xmlns:a16="http://schemas.microsoft.com/office/drawing/2014/main" id="{06E0AEFC-DA53-43AF-A6F3-3C80B78C0F55}"/>
                  </a:ext>
                </a:extLst>
              </p:cNvPr>
              <p:cNvSpPr/>
              <p:nvPr/>
            </p:nvSpPr>
            <p:spPr>
              <a:xfrm rot="10800000">
                <a:off x="1934178" y="1939498"/>
                <a:ext cx="106962" cy="10186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71">
              <a:extLst>
                <a:ext uri="{FF2B5EF4-FFF2-40B4-BE49-F238E27FC236}">
                  <a16:creationId xmlns:a16="http://schemas.microsoft.com/office/drawing/2014/main" id="{3C644FE7-C443-4ACB-AB05-70AA8D399EF7}"/>
                </a:ext>
              </a:extLst>
            </p:cNvPr>
            <p:cNvGrpSpPr/>
            <p:nvPr/>
          </p:nvGrpSpPr>
          <p:grpSpPr>
            <a:xfrm>
              <a:off x="3718419" y="2713052"/>
              <a:ext cx="279501" cy="132465"/>
              <a:chOff x="1827214" y="1936750"/>
              <a:chExt cx="213926" cy="104617"/>
            </a:xfrm>
          </p:grpSpPr>
          <p:sp>
            <p:nvSpPr>
              <p:cNvPr id="93" name="Block Arc 92">
                <a:extLst>
                  <a:ext uri="{FF2B5EF4-FFF2-40B4-BE49-F238E27FC236}">
                    <a16:creationId xmlns:a16="http://schemas.microsoft.com/office/drawing/2014/main" id="{69CF0A74-6124-4B27-93C2-E503E0B203DA}"/>
                  </a:ext>
                </a:extLst>
              </p:cNvPr>
              <p:cNvSpPr/>
              <p:nvPr/>
            </p:nvSpPr>
            <p:spPr>
              <a:xfrm>
                <a:off x="1827214" y="1936750"/>
                <a:ext cx="106964" cy="10461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Block Arc 93">
                <a:extLst>
                  <a:ext uri="{FF2B5EF4-FFF2-40B4-BE49-F238E27FC236}">
                    <a16:creationId xmlns:a16="http://schemas.microsoft.com/office/drawing/2014/main" id="{195BE9D1-5024-4369-943A-39ADCDF2E691}"/>
                  </a:ext>
                </a:extLst>
              </p:cNvPr>
              <p:cNvSpPr/>
              <p:nvPr/>
            </p:nvSpPr>
            <p:spPr>
              <a:xfrm rot="10800000">
                <a:off x="1934178" y="1939498"/>
                <a:ext cx="106962" cy="10186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 name="Group 72">
              <a:extLst>
                <a:ext uri="{FF2B5EF4-FFF2-40B4-BE49-F238E27FC236}">
                  <a16:creationId xmlns:a16="http://schemas.microsoft.com/office/drawing/2014/main" id="{813C1C04-14CE-428E-AC7F-E6F3F28D05A4}"/>
                </a:ext>
              </a:extLst>
            </p:cNvPr>
            <p:cNvGrpSpPr/>
            <p:nvPr/>
          </p:nvGrpSpPr>
          <p:grpSpPr>
            <a:xfrm>
              <a:off x="3718419" y="3032670"/>
              <a:ext cx="279501" cy="132465"/>
              <a:chOff x="1827214" y="1936750"/>
              <a:chExt cx="213926" cy="104617"/>
            </a:xfrm>
          </p:grpSpPr>
          <p:sp>
            <p:nvSpPr>
              <p:cNvPr id="91" name="Block Arc 90">
                <a:extLst>
                  <a:ext uri="{FF2B5EF4-FFF2-40B4-BE49-F238E27FC236}">
                    <a16:creationId xmlns:a16="http://schemas.microsoft.com/office/drawing/2014/main" id="{8DA8F52C-B642-47CC-B5D5-8366B4F56D79}"/>
                  </a:ext>
                </a:extLst>
              </p:cNvPr>
              <p:cNvSpPr/>
              <p:nvPr/>
            </p:nvSpPr>
            <p:spPr>
              <a:xfrm>
                <a:off x="1827214" y="1936750"/>
                <a:ext cx="106964" cy="10461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Block Arc 91">
                <a:extLst>
                  <a:ext uri="{FF2B5EF4-FFF2-40B4-BE49-F238E27FC236}">
                    <a16:creationId xmlns:a16="http://schemas.microsoft.com/office/drawing/2014/main" id="{FFDBC8A1-B00C-4B5E-9ED0-79C20ABD8B85}"/>
                  </a:ext>
                </a:extLst>
              </p:cNvPr>
              <p:cNvSpPr/>
              <p:nvPr/>
            </p:nvSpPr>
            <p:spPr>
              <a:xfrm rot="10800000">
                <a:off x="1934178" y="1939498"/>
                <a:ext cx="106962" cy="10186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a:extLst>
                <a:ext uri="{FF2B5EF4-FFF2-40B4-BE49-F238E27FC236}">
                  <a16:creationId xmlns:a16="http://schemas.microsoft.com/office/drawing/2014/main" id="{956CD15E-818E-4E2C-92C2-8F0E9138386F}"/>
                </a:ext>
              </a:extLst>
            </p:cNvPr>
            <p:cNvGrpSpPr/>
            <p:nvPr/>
          </p:nvGrpSpPr>
          <p:grpSpPr>
            <a:xfrm>
              <a:off x="3718419" y="3379809"/>
              <a:ext cx="279501" cy="132465"/>
              <a:chOff x="1827214" y="1936750"/>
              <a:chExt cx="213926" cy="104617"/>
            </a:xfrm>
          </p:grpSpPr>
          <p:sp>
            <p:nvSpPr>
              <p:cNvPr id="89" name="Block Arc 88">
                <a:extLst>
                  <a:ext uri="{FF2B5EF4-FFF2-40B4-BE49-F238E27FC236}">
                    <a16:creationId xmlns:a16="http://schemas.microsoft.com/office/drawing/2014/main" id="{C26879DB-EF3B-45B3-9BC1-5AFF219BC368}"/>
                  </a:ext>
                </a:extLst>
              </p:cNvPr>
              <p:cNvSpPr/>
              <p:nvPr/>
            </p:nvSpPr>
            <p:spPr>
              <a:xfrm>
                <a:off x="1827214" y="1936750"/>
                <a:ext cx="106964" cy="10461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Block Arc 89">
                <a:extLst>
                  <a:ext uri="{FF2B5EF4-FFF2-40B4-BE49-F238E27FC236}">
                    <a16:creationId xmlns:a16="http://schemas.microsoft.com/office/drawing/2014/main" id="{461FFE07-8E7D-480F-834A-BD82BB296BEB}"/>
                  </a:ext>
                </a:extLst>
              </p:cNvPr>
              <p:cNvSpPr/>
              <p:nvPr/>
            </p:nvSpPr>
            <p:spPr>
              <a:xfrm rot="10800000">
                <a:off x="1934178" y="1939498"/>
                <a:ext cx="106962" cy="10186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5" name="Oval 74">
              <a:extLst>
                <a:ext uri="{FF2B5EF4-FFF2-40B4-BE49-F238E27FC236}">
                  <a16:creationId xmlns:a16="http://schemas.microsoft.com/office/drawing/2014/main" id="{A69D4101-D4F5-46CE-B7FA-4705EBE9ABD6}"/>
                </a:ext>
              </a:extLst>
            </p:cNvPr>
            <p:cNvSpPr/>
            <p:nvPr/>
          </p:nvSpPr>
          <p:spPr>
            <a:xfrm>
              <a:off x="3527838" y="2121700"/>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B48A1E8-7AA6-4074-883D-5A4FF4DE9536}"/>
                </a:ext>
              </a:extLst>
            </p:cNvPr>
            <p:cNvSpPr/>
            <p:nvPr/>
          </p:nvSpPr>
          <p:spPr>
            <a:xfrm>
              <a:off x="3527838" y="1789912"/>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158F16E-3B3B-48ED-B4FC-FF3484C9E409}"/>
                </a:ext>
              </a:extLst>
            </p:cNvPr>
            <p:cNvSpPr/>
            <p:nvPr/>
          </p:nvSpPr>
          <p:spPr>
            <a:xfrm>
              <a:off x="3391313" y="1789912"/>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6276734-40B3-4EA8-927A-4758C9EE3109}"/>
                </a:ext>
              </a:extLst>
            </p:cNvPr>
            <p:cNvSpPr/>
            <p:nvPr/>
          </p:nvSpPr>
          <p:spPr>
            <a:xfrm>
              <a:off x="3527838" y="2431263"/>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6D6111C-CC1D-4A3E-8E22-FCFFAFF0F419}"/>
                </a:ext>
              </a:extLst>
            </p:cNvPr>
            <p:cNvSpPr/>
            <p:nvPr/>
          </p:nvSpPr>
          <p:spPr>
            <a:xfrm>
              <a:off x="3527838" y="2751938"/>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6F66866-B336-4CF5-9D45-D1A1F74AF15C}"/>
                </a:ext>
              </a:extLst>
            </p:cNvPr>
            <p:cNvSpPr/>
            <p:nvPr/>
          </p:nvSpPr>
          <p:spPr>
            <a:xfrm>
              <a:off x="3527838" y="3071026"/>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988E18D-986B-40A9-9A75-D8D6CA296765}"/>
                </a:ext>
              </a:extLst>
            </p:cNvPr>
            <p:cNvSpPr/>
            <p:nvPr/>
          </p:nvSpPr>
          <p:spPr>
            <a:xfrm>
              <a:off x="2470563" y="1789912"/>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B13D2C8-88E3-421C-87B3-A366E184917D}"/>
                </a:ext>
              </a:extLst>
            </p:cNvPr>
            <p:cNvSpPr/>
            <p:nvPr/>
          </p:nvSpPr>
          <p:spPr>
            <a:xfrm>
              <a:off x="722197" y="1804731"/>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727E097-458F-4025-8558-32197D231118}"/>
                </a:ext>
              </a:extLst>
            </p:cNvPr>
            <p:cNvSpPr/>
            <p:nvPr/>
          </p:nvSpPr>
          <p:spPr>
            <a:xfrm>
              <a:off x="717963" y="3728013"/>
              <a:ext cx="45719" cy="45719"/>
            </a:xfrm>
            <a:prstGeom prst="ellipse">
              <a:avLst/>
            </a:prstGeom>
            <a:solidFill>
              <a:srgbClr val="007E3A"/>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358EF0F-0415-4894-A487-38F150DFB023}"/>
                </a:ext>
              </a:extLst>
            </p:cNvPr>
            <p:cNvSpPr/>
            <p:nvPr/>
          </p:nvSpPr>
          <p:spPr>
            <a:xfrm>
              <a:off x="2694851" y="114562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1</a:t>
              </a:r>
            </a:p>
          </p:txBody>
        </p:sp>
        <p:sp>
          <p:nvSpPr>
            <p:cNvPr id="85" name="Rectangle 84">
              <a:extLst>
                <a:ext uri="{FF2B5EF4-FFF2-40B4-BE49-F238E27FC236}">
                  <a16:creationId xmlns:a16="http://schemas.microsoft.com/office/drawing/2014/main" id="{0F55AE40-DB66-4C6B-AF87-EC8B1E0FD9CC}"/>
                </a:ext>
              </a:extLst>
            </p:cNvPr>
            <p:cNvSpPr/>
            <p:nvPr/>
          </p:nvSpPr>
          <p:spPr>
            <a:xfrm>
              <a:off x="2876885" y="189492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2</a:t>
              </a:r>
            </a:p>
          </p:txBody>
        </p:sp>
        <p:sp>
          <p:nvSpPr>
            <p:cNvPr id="86" name="Rectangle 85">
              <a:extLst>
                <a:ext uri="{FF2B5EF4-FFF2-40B4-BE49-F238E27FC236}">
                  <a16:creationId xmlns:a16="http://schemas.microsoft.com/office/drawing/2014/main" id="{EEAEC752-6AE9-4F7A-8874-A5E7FD97FCEF}"/>
                </a:ext>
              </a:extLst>
            </p:cNvPr>
            <p:cNvSpPr/>
            <p:nvPr/>
          </p:nvSpPr>
          <p:spPr>
            <a:xfrm>
              <a:off x="3732018" y="1827149"/>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3</a:t>
              </a:r>
            </a:p>
          </p:txBody>
        </p:sp>
        <p:sp>
          <p:nvSpPr>
            <p:cNvPr id="87" name="Rectangle 86">
              <a:extLst>
                <a:ext uri="{FF2B5EF4-FFF2-40B4-BE49-F238E27FC236}">
                  <a16:creationId xmlns:a16="http://schemas.microsoft.com/office/drawing/2014/main" id="{00A4EE47-55C9-4C23-8FD3-7B3A6F51D5F5}"/>
                </a:ext>
              </a:extLst>
            </p:cNvPr>
            <p:cNvSpPr/>
            <p:nvPr/>
          </p:nvSpPr>
          <p:spPr>
            <a:xfrm>
              <a:off x="4218852" y="1827149"/>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4</a:t>
              </a:r>
            </a:p>
          </p:txBody>
        </p:sp>
        <p:sp>
          <p:nvSpPr>
            <p:cNvPr id="88" name="Rectangle 87">
              <a:extLst>
                <a:ext uri="{FF2B5EF4-FFF2-40B4-BE49-F238E27FC236}">
                  <a16:creationId xmlns:a16="http://schemas.microsoft.com/office/drawing/2014/main" id="{4BCB175B-0FA6-41B5-9BCE-A30174F30FDA}"/>
                </a:ext>
              </a:extLst>
            </p:cNvPr>
            <p:cNvSpPr/>
            <p:nvPr/>
          </p:nvSpPr>
          <p:spPr>
            <a:xfrm>
              <a:off x="1941318" y="3427349"/>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5</a:t>
              </a:r>
            </a:p>
          </p:txBody>
        </p:sp>
      </p:grpSp>
      <p:sp>
        <p:nvSpPr>
          <p:cNvPr id="171" name="TextBox 170">
            <a:extLst>
              <a:ext uri="{FF2B5EF4-FFF2-40B4-BE49-F238E27FC236}">
                <a16:creationId xmlns:a16="http://schemas.microsoft.com/office/drawing/2014/main" id="{E6D1D3F6-4997-4791-B4E2-612206AF5F09}"/>
              </a:ext>
            </a:extLst>
          </p:cNvPr>
          <p:cNvSpPr txBox="1"/>
          <p:nvPr/>
        </p:nvSpPr>
        <p:spPr>
          <a:xfrm>
            <a:off x="5781645" y="2669317"/>
            <a:ext cx="2514909" cy="200055"/>
          </a:xfrm>
          <a:prstGeom prst="rect">
            <a:avLst/>
          </a:prstGeom>
          <a:noFill/>
        </p:spPr>
        <p:txBody>
          <a:bodyPr wrap="square" rtlCol="0">
            <a:spAutoFit/>
          </a:bodyPr>
          <a:lstStyle/>
          <a:p>
            <a:r>
              <a:rPr lang="en-US" sz="700" i="1" dirty="0">
                <a:solidFill>
                  <a:schemeClr val="tx1">
                    <a:lumMod val="50000"/>
                    <a:lumOff val="50000"/>
                  </a:schemeClr>
                </a:solidFill>
              </a:rPr>
              <a:t>* Please contact Littelfuse Associates for details</a:t>
            </a:r>
          </a:p>
        </p:txBody>
      </p:sp>
      <p:grpSp>
        <p:nvGrpSpPr>
          <p:cNvPr id="172" name="Group 171">
            <a:extLst>
              <a:ext uri="{FF2B5EF4-FFF2-40B4-BE49-F238E27FC236}">
                <a16:creationId xmlns:a16="http://schemas.microsoft.com/office/drawing/2014/main" id="{6E82420B-ECEA-4278-BEEB-EFC4934D8E6E}"/>
              </a:ext>
            </a:extLst>
          </p:cNvPr>
          <p:cNvGrpSpPr/>
          <p:nvPr/>
        </p:nvGrpSpPr>
        <p:grpSpPr>
          <a:xfrm>
            <a:off x="6810066" y="58760"/>
            <a:ext cx="1916015" cy="461665"/>
            <a:chOff x="414867" y="3222470"/>
            <a:chExt cx="1736933" cy="461665"/>
          </a:xfrm>
        </p:grpSpPr>
        <p:sp>
          <p:nvSpPr>
            <p:cNvPr id="173" name="TextBox 172">
              <a:extLst>
                <a:ext uri="{FF2B5EF4-FFF2-40B4-BE49-F238E27FC236}">
                  <a16:creationId xmlns:a16="http://schemas.microsoft.com/office/drawing/2014/main" id="{6967E2AE-BD60-4606-B24E-5BC45ACAB291}"/>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174" name="Picture 173">
              <a:extLst>
                <a:ext uri="{FF2B5EF4-FFF2-40B4-BE49-F238E27FC236}">
                  <a16:creationId xmlns:a16="http://schemas.microsoft.com/office/drawing/2014/main" id="{BA0B35F3-A2AE-416E-A4B9-75BAF0DF65E0}"/>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47454" y="3247666"/>
              <a:ext cx="201086" cy="277573"/>
            </a:xfrm>
            <a:prstGeom prst="rect">
              <a:avLst/>
            </a:prstGeom>
          </p:spPr>
        </p:pic>
        <p:sp>
          <p:nvSpPr>
            <p:cNvPr id="175" name="Rectangle: Rounded Corners 174">
              <a:extLst>
                <a:ext uri="{FF2B5EF4-FFF2-40B4-BE49-F238E27FC236}">
                  <a16:creationId xmlns:a16="http://schemas.microsoft.com/office/drawing/2014/main" id="{88C9714D-83B5-4B6F-8D78-02F0A757E795}"/>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ectangle 176">
            <a:extLst>
              <a:ext uri="{FF2B5EF4-FFF2-40B4-BE49-F238E27FC236}">
                <a16:creationId xmlns:a16="http://schemas.microsoft.com/office/drawing/2014/main" id="{98910E2B-CA79-4C0D-86D6-94B5CF1DC2F3}"/>
              </a:ext>
            </a:extLst>
          </p:cNvPr>
          <p:cNvSpPr/>
          <p:nvPr/>
        </p:nvSpPr>
        <p:spPr>
          <a:xfrm>
            <a:off x="1603016" y="2018295"/>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6</a:t>
            </a:r>
          </a:p>
        </p:txBody>
      </p:sp>
      <p:sp>
        <p:nvSpPr>
          <p:cNvPr id="178" name="Explosion: 14 Points 177">
            <a:extLst>
              <a:ext uri="{FF2B5EF4-FFF2-40B4-BE49-F238E27FC236}">
                <a16:creationId xmlns:a16="http://schemas.microsoft.com/office/drawing/2014/main" id="{E90B770F-F007-4A5D-8DE3-77ECB0E7D89F}"/>
              </a:ext>
            </a:extLst>
          </p:cNvPr>
          <p:cNvSpPr/>
          <p:nvPr/>
        </p:nvSpPr>
        <p:spPr>
          <a:xfrm>
            <a:off x="8155473" y="1607144"/>
            <a:ext cx="532660" cy="332269"/>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t>NEW</a:t>
            </a:r>
            <a:endParaRPr lang="en-IN" sz="700" b="1" dirty="0"/>
          </a:p>
        </p:txBody>
      </p:sp>
    </p:spTree>
    <p:extLst>
      <p:ext uri="{BB962C8B-B14F-4D97-AF65-F5344CB8AC3E}">
        <p14:creationId xmlns:p14="http://schemas.microsoft.com/office/powerpoint/2010/main" val="148254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FD55D7-7BE6-4DD7-9D0F-E40AB57336DE}"/>
              </a:ext>
            </a:extLst>
          </p:cNvPr>
          <p:cNvSpPr>
            <a:spLocks noGrp="1"/>
          </p:cNvSpPr>
          <p:nvPr>
            <p:ph type="title"/>
          </p:nvPr>
        </p:nvSpPr>
        <p:spPr>
          <a:xfrm>
            <a:off x="457200" y="59870"/>
            <a:ext cx="8229600" cy="739040"/>
          </a:xfrm>
        </p:spPr>
        <p:txBody>
          <a:bodyPr/>
          <a:lstStyle/>
          <a:p>
            <a:r>
              <a:rPr lang="en-US" dirty="0"/>
              <a:t>On-board charger block diagram</a:t>
            </a:r>
          </a:p>
        </p:txBody>
      </p:sp>
      <p:graphicFrame>
        <p:nvGraphicFramePr>
          <p:cNvPr id="4" name="Table 3">
            <a:extLst>
              <a:ext uri="{FF2B5EF4-FFF2-40B4-BE49-F238E27FC236}">
                <a16:creationId xmlns:a16="http://schemas.microsoft.com/office/drawing/2014/main" id="{F80CAA4F-C24E-4EDD-8288-E66779F8790B}"/>
              </a:ext>
            </a:extLst>
          </p:cNvPr>
          <p:cNvGraphicFramePr>
            <a:graphicFrameLocks noGrp="1"/>
          </p:cNvGraphicFramePr>
          <p:nvPr>
            <p:extLst>
              <p:ext uri="{D42A27DB-BD31-4B8C-83A1-F6EECF244321}">
                <p14:modId xmlns:p14="http://schemas.microsoft.com/office/powerpoint/2010/main" val="2002627197"/>
              </p:ext>
            </p:extLst>
          </p:nvPr>
        </p:nvGraphicFramePr>
        <p:xfrm>
          <a:off x="6196369" y="914400"/>
          <a:ext cx="2490431" cy="3506244"/>
        </p:xfrm>
        <a:graphic>
          <a:graphicData uri="http://schemas.openxmlformats.org/drawingml/2006/table">
            <a:tbl>
              <a:tblPr/>
              <a:tblGrid>
                <a:gridCol w="211699">
                  <a:extLst>
                    <a:ext uri="{9D8B030D-6E8A-4147-A177-3AD203B41FA5}">
                      <a16:colId xmlns:a16="http://schemas.microsoft.com/office/drawing/2014/main" val="851258919"/>
                    </a:ext>
                  </a:extLst>
                </a:gridCol>
                <a:gridCol w="1036671">
                  <a:extLst>
                    <a:ext uri="{9D8B030D-6E8A-4147-A177-3AD203B41FA5}">
                      <a16:colId xmlns:a16="http://schemas.microsoft.com/office/drawing/2014/main" val="1322286271"/>
                    </a:ext>
                  </a:extLst>
                </a:gridCol>
                <a:gridCol w="1242061">
                  <a:extLst>
                    <a:ext uri="{9D8B030D-6E8A-4147-A177-3AD203B41FA5}">
                      <a16:colId xmlns:a16="http://schemas.microsoft.com/office/drawing/2014/main" val="1935744327"/>
                    </a:ext>
                  </a:extLst>
                </a:gridCol>
              </a:tblGrid>
              <a:tr h="228600">
                <a:tc gridSpan="2">
                  <a:txBody>
                    <a:bodyPr/>
                    <a:lstStyle/>
                    <a:p>
                      <a:pPr algn="ctr" rtl="0" fontAlgn="ctr"/>
                      <a:r>
                        <a:rPr lang="en-US" sz="900" b="1" u="none" strike="noStrike">
                          <a:effectLst/>
                        </a:rPr>
                        <a:t>Technology</a:t>
                      </a:r>
                      <a:endParaRPr lang="en-US" sz="900" b="1" i="0" u="none" strike="noStrike">
                        <a:solidFill>
                          <a:srgbClr val="3F3B3A"/>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hMerge="1">
                  <a:txBody>
                    <a:bodyPr/>
                    <a:lstStyle/>
                    <a:p>
                      <a:endParaRPr lang="en-US"/>
                    </a:p>
                  </a:txBody>
                  <a:tcPr/>
                </a:tc>
                <a:tc>
                  <a:txBody>
                    <a:bodyPr/>
                    <a:lstStyle/>
                    <a:p>
                      <a:pPr algn="ctr" rtl="0" fontAlgn="ctr"/>
                      <a:r>
                        <a:rPr lang="en-US" sz="900" b="1" u="none" strike="noStrike">
                          <a:effectLst/>
                        </a:rPr>
                        <a:t>Series</a:t>
                      </a:r>
                      <a:endParaRPr lang="en-US" sz="900" b="1" i="0" u="none" strike="noStrike">
                        <a:solidFill>
                          <a:srgbClr val="3F3B3A"/>
                        </a:solidFill>
                        <a:effectLst/>
                        <a:latin typeface="Arial" panose="020B0604020202020204" pitchFamily="34" charset="0"/>
                      </a:endParaRPr>
                    </a:p>
                  </a:txBody>
                  <a:tcPr marL="7460" marR="7460" marT="746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3770391975"/>
                  </a:ext>
                </a:extLst>
              </a:tr>
              <a:tr h="228600">
                <a:tc rowSpan="4">
                  <a:txBody>
                    <a:bodyPr/>
                    <a:lstStyle/>
                    <a:p>
                      <a:pPr algn="ctr"/>
                      <a:r>
                        <a:rPr lang="en-US" sz="1000" b="1">
                          <a:solidFill>
                            <a:schemeClr val="bg1"/>
                          </a:solidFill>
                          <a:latin typeface="Cambria" panose="02040503050406030204" pitchFamily="18" charset="0"/>
                          <a:ea typeface="Cambria" panose="02040503050406030204" pitchFamily="18" charset="0"/>
                          <a:cs typeface="Aldhabi" panose="020B0604020202020204" pitchFamily="2" charset="-78"/>
                        </a:rPr>
                        <a:t>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rgbClr val="3F3B3A"/>
                          </a:solidFill>
                          <a:effectLst/>
                          <a:latin typeface="+mn-lt"/>
                        </a:rPr>
                        <a:t>Fuse</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b="0" i="0" u="none" strike="noStrike">
                          <a:solidFill>
                            <a:schemeClr val="tx1"/>
                          </a:solidFill>
                          <a:effectLst/>
                          <a:latin typeface="+mn-lt"/>
                        </a:rPr>
                        <a:t>10EV*, </a:t>
                      </a:r>
                      <a:r>
                        <a:rPr lang="en-US" sz="800" b="0" i="0" u="none" strike="noStrike">
                          <a:solidFill>
                            <a:schemeClr val="tx1"/>
                          </a:solidFill>
                          <a:effectLst/>
                          <a:latin typeface="+mn-lt"/>
                          <a:hlinkClick r:id="rId2"/>
                        </a:rPr>
                        <a:t>20EV</a:t>
                      </a:r>
                      <a:endParaRPr lang="en-US" sz="800" b="0" i="0" u="none" strike="noStrike">
                        <a:solidFill>
                          <a:schemeClr val="tx1"/>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518435476"/>
                  </a:ext>
                </a:extLst>
              </a:tr>
              <a:tr h="228600">
                <a:tc vMerge="1">
                  <a:txBody>
                    <a:bodyPr/>
                    <a:lstStyle/>
                    <a:p>
                      <a:pPr algn="ctr" rtl="0" fontAlgn="ctr"/>
                      <a:endParaRPr lang="en-US" sz="1000" b="1" i="0" u="none" strike="noStrike">
                        <a:solidFill>
                          <a:schemeClr val="bg1"/>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rgbClr val="3F3B3A"/>
                          </a:solidFill>
                          <a:effectLst/>
                          <a:latin typeface="+mn-lt"/>
                        </a:rPr>
                        <a:t>MOV</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b="0" i="0" u="none" strike="noStrike">
                          <a:solidFill>
                            <a:schemeClr val="tx1"/>
                          </a:solidFill>
                          <a:effectLst/>
                          <a:latin typeface="+mn-lt"/>
                          <a:hlinkClick r:id="rId3"/>
                        </a:rPr>
                        <a:t>AUMOV</a:t>
                      </a:r>
                      <a:endParaRPr lang="en-US" sz="800" b="0" i="0" u="none" strike="noStrike">
                        <a:solidFill>
                          <a:schemeClr val="tx1"/>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91301727"/>
                  </a:ext>
                </a:extLst>
              </a:tr>
              <a:tr h="228600">
                <a:tc vMerge="1">
                  <a:txBody>
                    <a:bodyPr/>
                    <a:lstStyle/>
                    <a:p>
                      <a:pPr algn="ctr" rtl="0" fontAlgn="ctr"/>
                      <a:endParaRPr lang="en-US" sz="1000" b="1" i="0" u="none" strike="noStrike">
                        <a:solidFill>
                          <a:schemeClr val="bg1"/>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rgbClr val="3F3B3A"/>
                          </a:solidFill>
                          <a:effectLst/>
                          <a:latin typeface="+mn-lt"/>
                        </a:rPr>
                        <a:t>GDT</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b="0" i="0" u="none" strike="noStrike">
                          <a:solidFill>
                            <a:schemeClr val="tx1"/>
                          </a:solidFill>
                          <a:effectLst/>
                          <a:latin typeface="+mn-lt"/>
                          <a:hlinkClick r:id="rId4"/>
                        </a:rPr>
                        <a:t>CG2</a:t>
                      </a:r>
                      <a:r>
                        <a:rPr lang="en-US" sz="800" b="0" i="0" u="none" strike="noStrike">
                          <a:solidFill>
                            <a:schemeClr val="tx1"/>
                          </a:solidFill>
                          <a:effectLst/>
                          <a:latin typeface="+mn-lt"/>
                        </a:rPr>
                        <a:t>, </a:t>
                      </a:r>
                      <a:r>
                        <a:rPr lang="en-US" sz="800" b="0" i="0" u="none" strike="noStrike">
                          <a:solidFill>
                            <a:schemeClr val="tx1"/>
                          </a:solidFill>
                          <a:effectLst/>
                          <a:latin typeface="+mn-lt"/>
                          <a:hlinkClick r:id="rId5"/>
                        </a:rPr>
                        <a:t>CG3</a:t>
                      </a:r>
                      <a:endParaRPr lang="en-US" sz="800" b="0" i="0" u="none" strike="noStrike">
                        <a:solidFill>
                          <a:schemeClr val="tx1"/>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871050251"/>
                  </a:ext>
                </a:extLst>
              </a:tr>
              <a:tr h="228600">
                <a:tc vMerge="1">
                  <a:txBody>
                    <a:bodyPr/>
                    <a:lstStyle/>
                    <a:p>
                      <a:pPr algn="ctr"/>
                      <a:endParaRPr lang="en-US" sz="1000" b="1">
                        <a:solidFill>
                          <a:schemeClr val="bg1"/>
                        </a:solidFill>
                        <a:latin typeface="Cambria" panose="02040503050406030204" pitchFamily="18" charset="0"/>
                        <a:ea typeface="Cambria" panose="02040503050406030204" pitchFamily="18" charset="0"/>
                        <a:cs typeface="Aldhabi" panose="020B0604020202020204" pitchFamily="2" charset="-78"/>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rgbClr val="3F3B3A"/>
                          </a:solidFill>
                          <a:effectLst/>
                          <a:latin typeface="+mn-lt"/>
                        </a:rPr>
                        <a:t>SIDACtor</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b="0" i="0" u="none" strike="noStrike">
                          <a:solidFill>
                            <a:schemeClr val="tx1"/>
                          </a:solidFill>
                          <a:effectLst/>
                          <a:latin typeface="+mn-lt"/>
                          <a:hlinkClick r:id="rId6"/>
                        </a:rPr>
                        <a:t>Pxxx0FNL</a:t>
                      </a:r>
                      <a:r>
                        <a:rPr lang="en-US" sz="800" b="0" i="0" u="none" strike="noStrike">
                          <a:solidFill>
                            <a:schemeClr val="tx1"/>
                          </a:solidFill>
                          <a:effectLst/>
                          <a:latin typeface="+mn-lt"/>
                        </a:rPr>
                        <a:t>, </a:t>
                      </a:r>
                      <a:r>
                        <a:rPr lang="en-US" sz="800" b="0" i="0" u="none" strike="noStrike">
                          <a:solidFill>
                            <a:schemeClr val="tx1"/>
                          </a:solidFill>
                          <a:effectLst/>
                          <a:latin typeface="+mn-lt"/>
                          <a:hlinkClick r:id="rId7"/>
                        </a:rPr>
                        <a:t>Pxxx0SD</a:t>
                      </a:r>
                      <a:endParaRPr lang="en-US" sz="800" b="0" i="0" u="none" strike="noStrike">
                        <a:solidFill>
                          <a:schemeClr val="tx1"/>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250190127"/>
                  </a:ext>
                </a:extLst>
              </a:tr>
              <a:tr h="228600">
                <a:tc>
                  <a:txBody>
                    <a:bodyPr/>
                    <a:lstStyle/>
                    <a:p>
                      <a:pPr algn="ctr" rtl="0" fontAlgn="ctr"/>
                      <a:r>
                        <a:rPr lang="en-US" sz="1000" b="1" i="0" u="none" strike="noStrike">
                          <a:solidFill>
                            <a:schemeClr val="bg1"/>
                          </a:solidFill>
                          <a:effectLst/>
                          <a:latin typeface="Cambria" panose="02040503050406030204" pitchFamily="18" charset="0"/>
                          <a:ea typeface="Cambria" panose="02040503050406030204" pitchFamily="18" charset="0"/>
                        </a:rPr>
                        <a:t>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rgbClr val="3F3B3A"/>
                          </a:solidFill>
                          <a:effectLst/>
                          <a:latin typeface="+mn-lt"/>
                        </a:rPr>
                        <a:t>Thyristor</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b="0" i="0" u="none" strike="noStrike">
                          <a:solidFill>
                            <a:schemeClr val="tx1"/>
                          </a:solidFill>
                          <a:effectLst/>
                          <a:latin typeface="+mn-lt"/>
                          <a:hlinkClick r:id="rId8"/>
                        </a:rPr>
                        <a:t>S8016xA</a:t>
                      </a:r>
                      <a:endParaRPr lang="en-US" sz="800" b="0" i="0" u="none" strike="noStrike">
                        <a:solidFill>
                          <a:schemeClr val="tx1"/>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581417452"/>
                  </a:ext>
                </a:extLst>
              </a:tr>
              <a:tr h="228600">
                <a:tc>
                  <a:txBody>
                    <a:bodyPr/>
                    <a:lstStyle/>
                    <a:p>
                      <a:pPr algn="ctr"/>
                      <a:r>
                        <a:rPr lang="en-US" sz="1000" b="1">
                          <a:solidFill>
                            <a:schemeClr val="bg1"/>
                          </a:solidFill>
                          <a:latin typeface="Cambria" panose="02040503050406030204" pitchFamily="18" charset="0"/>
                          <a:ea typeface="Cambria" panose="02040503050406030204" pitchFamily="18" charset="0"/>
                          <a:cs typeface="Aldhabi" panose="020B0604020202020204" pitchFamily="2" charset="-78"/>
                        </a:rPr>
                        <a:t>III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Gate Driver</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strike="noStrike">
                          <a:solidFill>
                            <a:schemeClr val="tx1"/>
                          </a:solidFill>
                          <a:hlinkClick r:id="rId9"/>
                        </a:rPr>
                        <a:t>IXD_6xxSI</a:t>
                      </a:r>
                      <a:r>
                        <a:rPr lang="en-US" sz="800" strike="noStrike">
                          <a:solidFill>
                            <a:schemeClr val="tx1"/>
                          </a:solidFill>
                        </a:rPr>
                        <a:t>, </a:t>
                      </a:r>
                      <a:r>
                        <a:rPr lang="en-US" sz="800" strike="noStrike">
                          <a:solidFill>
                            <a:schemeClr val="tx1"/>
                          </a:solidFill>
                          <a:hlinkClick r:id="rId9"/>
                        </a:rPr>
                        <a:t>IX4340NE</a:t>
                      </a:r>
                      <a:endParaRPr lang="en-US" sz="800" strike="noStrike">
                        <a:solidFill>
                          <a:schemeClr val="tx1"/>
                        </a:solidFill>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586363705"/>
                  </a:ext>
                </a:extLst>
              </a:tr>
              <a:tr h="228600">
                <a:tc>
                  <a:txBody>
                    <a:bodyPr/>
                    <a:lstStyle/>
                    <a:p>
                      <a:pPr algn="ctr"/>
                      <a:r>
                        <a:rPr lang="en-US" sz="1000" b="1">
                          <a:solidFill>
                            <a:schemeClr val="bg1"/>
                          </a:solidFill>
                          <a:latin typeface="Cambria" panose="02040503050406030204" pitchFamily="18" charset="0"/>
                          <a:ea typeface="Cambria" panose="02040503050406030204" pitchFamily="18" charset="0"/>
                          <a:cs typeface="Aldhabi" panose="020B0604020202020204" pitchFamily="2" charset="-78"/>
                        </a:rPr>
                        <a:t>IV</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chemeClr val="tx1"/>
                          </a:solidFill>
                          <a:effectLst/>
                          <a:latin typeface="+mn-lt"/>
                        </a:rPr>
                        <a:t>TVS Diode</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u="none" strike="noStrike">
                          <a:effectLst/>
                          <a:latin typeface="+mn-lt"/>
                          <a:hlinkClick r:id="rId10"/>
                        </a:rPr>
                        <a:t>TPSMB</a:t>
                      </a:r>
                      <a:r>
                        <a:rPr lang="en-US" sz="800" u="none" strike="noStrike">
                          <a:effectLst/>
                          <a:latin typeface="+mn-lt"/>
                        </a:rPr>
                        <a:t>, </a:t>
                      </a:r>
                      <a:r>
                        <a:rPr lang="en-US" sz="800" u="none" strike="noStrike">
                          <a:effectLst/>
                          <a:latin typeface="+mn-lt"/>
                          <a:hlinkClick r:id="rId11"/>
                        </a:rPr>
                        <a:t>SZ1SMB</a:t>
                      </a:r>
                      <a:r>
                        <a:rPr lang="en-US" sz="800" u="none" strike="noStrike">
                          <a:effectLst/>
                          <a:latin typeface="+mn-lt"/>
                        </a:rPr>
                        <a:t>, </a:t>
                      </a:r>
                      <a:r>
                        <a:rPr lang="en-US" sz="800" u="none" strike="noStrike">
                          <a:effectLst/>
                          <a:latin typeface="+mn-lt"/>
                          <a:hlinkClick r:id="rId12"/>
                        </a:rPr>
                        <a:t>SZP6SMB</a:t>
                      </a:r>
                      <a:r>
                        <a:rPr lang="en-US" sz="800" u="none" strike="noStrike">
                          <a:effectLst/>
                          <a:latin typeface="+mn-lt"/>
                        </a:rPr>
                        <a:t> </a:t>
                      </a:r>
                      <a:endParaRPr lang="en-US" sz="800" b="0" i="0" u="none" strike="noStrike">
                        <a:solidFill>
                          <a:srgbClr val="3F3B3A"/>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44616437"/>
                  </a:ext>
                </a:extLst>
              </a:tr>
              <a:tr h="228600">
                <a:tc rowSpan="3">
                  <a:txBody>
                    <a:bodyPr/>
                    <a:lstStyle/>
                    <a:p>
                      <a:pPr algn="ctr"/>
                      <a:r>
                        <a:rPr lang="en-US" sz="1000" b="1">
                          <a:solidFill>
                            <a:schemeClr val="bg1"/>
                          </a:solidFill>
                          <a:latin typeface="Cambria" panose="02040503050406030204" pitchFamily="18" charset="0"/>
                          <a:ea typeface="Cambria" panose="02040503050406030204" pitchFamily="18" charset="0"/>
                          <a:cs typeface="Aldhabi" panose="020B0604020202020204" pitchFamily="2" charset="-78"/>
                        </a:rPr>
                        <a:t>V</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Gate Driver</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strike="noStrike">
                          <a:solidFill>
                            <a:schemeClr val="tx1"/>
                          </a:solidFill>
                          <a:hlinkClick r:id="rId9"/>
                        </a:rPr>
                        <a:t>IXD_6xxSI</a:t>
                      </a:r>
                      <a:r>
                        <a:rPr lang="en-US" sz="800" strike="noStrike">
                          <a:solidFill>
                            <a:schemeClr val="tx1"/>
                          </a:solidFill>
                        </a:rPr>
                        <a:t>, </a:t>
                      </a:r>
                      <a:r>
                        <a:rPr lang="en-US" sz="800" strike="noStrike">
                          <a:solidFill>
                            <a:schemeClr val="tx1"/>
                          </a:solidFill>
                          <a:hlinkClick r:id="rId9"/>
                        </a:rPr>
                        <a:t>IX4340NE</a:t>
                      </a:r>
                      <a:endParaRPr lang="en-US" sz="800" strike="noStrike">
                        <a:solidFill>
                          <a:schemeClr val="tx1"/>
                        </a:solidFill>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675160555"/>
                  </a:ext>
                </a:extLst>
              </a:tr>
              <a:tr h="228600">
                <a:tc vMerge="1">
                  <a:txBody>
                    <a:bodyPr/>
                    <a:lstStyle/>
                    <a:p>
                      <a:pPr algn="ctr" rtl="0" fontAlgn="ctr"/>
                      <a:endParaRPr lang="en-US" sz="1000" b="1" i="0" u="none" strike="noStrike">
                        <a:solidFill>
                          <a:schemeClr val="bg1"/>
                        </a:solidFill>
                        <a:effectLst/>
                        <a:latin typeface="Arial" panose="020B0604020202020204" pitchFamily="34"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chemeClr val="tx1"/>
                          </a:solidFill>
                          <a:effectLst/>
                          <a:latin typeface="+mn-lt"/>
                        </a:rPr>
                        <a:t>TVS Diode</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u="none" strike="noStrike">
                          <a:effectLst/>
                          <a:latin typeface="+mn-lt"/>
                          <a:hlinkClick r:id="rId10"/>
                        </a:rPr>
                        <a:t>TPSMB</a:t>
                      </a:r>
                      <a:r>
                        <a:rPr lang="en-US" sz="800" u="none" strike="noStrike">
                          <a:effectLst/>
                          <a:latin typeface="+mn-lt"/>
                        </a:rPr>
                        <a:t>, </a:t>
                      </a:r>
                      <a:r>
                        <a:rPr lang="en-US" sz="800" u="none" strike="noStrike">
                          <a:effectLst/>
                          <a:latin typeface="+mn-lt"/>
                          <a:hlinkClick r:id="rId11"/>
                        </a:rPr>
                        <a:t>SZ1SMB</a:t>
                      </a:r>
                      <a:r>
                        <a:rPr lang="en-US" sz="800" u="none" strike="noStrike">
                          <a:effectLst/>
                          <a:latin typeface="+mn-lt"/>
                        </a:rPr>
                        <a:t>, </a:t>
                      </a:r>
                      <a:r>
                        <a:rPr lang="en-US" sz="800" u="none" strike="noStrike">
                          <a:effectLst/>
                          <a:latin typeface="+mn-lt"/>
                          <a:hlinkClick r:id="rId12"/>
                        </a:rPr>
                        <a:t>SZP6SMB</a:t>
                      </a:r>
                      <a:endParaRPr lang="en-US" sz="800" b="0" i="0" u="none" strike="noStrike">
                        <a:solidFill>
                          <a:srgbClr val="3F3B3A"/>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038798369"/>
                  </a:ext>
                </a:extLst>
              </a:tr>
              <a:tr h="228600">
                <a:tc vMerge="1">
                  <a:txBody>
                    <a:bodyPr/>
                    <a:lstStyle/>
                    <a:p>
                      <a:endParaRPr lang="en-US"/>
                    </a:p>
                  </a:txBody>
                  <a:tcPr/>
                </a:tc>
                <a:tc>
                  <a:txBody>
                    <a:bodyPr/>
                    <a:lstStyle/>
                    <a:p>
                      <a:pPr algn="l" rtl="0" fontAlgn="ctr"/>
                      <a:r>
                        <a:rPr lang="en-US" sz="800" b="0" i="0" u="none" strike="noStrike">
                          <a:solidFill>
                            <a:schemeClr val="tx1"/>
                          </a:solidFill>
                          <a:effectLst/>
                          <a:latin typeface="+mn-lt"/>
                        </a:rPr>
                        <a:t>Diode Array</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b="0" i="0" u="none" strike="noStrike">
                          <a:solidFill>
                            <a:schemeClr val="tx1"/>
                          </a:solidFill>
                          <a:effectLst/>
                          <a:latin typeface="+mn-lt"/>
                          <a:hlinkClick r:id="rId13"/>
                        </a:rPr>
                        <a:t>AQ4022</a:t>
                      </a:r>
                      <a:endParaRPr lang="en-US" sz="800" b="0" i="0" u="none" strike="noStrike">
                        <a:solidFill>
                          <a:schemeClr val="tx1"/>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76237601"/>
                  </a:ext>
                </a:extLst>
              </a:tr>
              <a:tr h="228600">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a:solidFill>
                            <a:schemeClr val="bg1"/>
                          </a:solidFill>
                          <a:latin typeface="Cambria" panose="02040503050406030204" pitchFamily="18" charset="0"/>
                          <a:ea typeface="Cambria" panose="02040503050406030204" pitchFamily="18" charset="0"/>
                          <a:cs typeface="Aldhabi" panose="020B0604020202020204" pitchFamily="2" charset="-78"/>
                        </a:rPr>
                        <a:t>VI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a:solidFill>
                            <a:schemeClr val="tx1"/>
                          </a:solidFill>
                          <a:effectLst/>
                          <a:latin typeface="+mn-lt"/>
                        </a:rPr>
                        <a:t>Fuse</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b="1" i="0" u="none" strike="noStrike" dirty="0">
                          <a:solidFill>
                            <a:schemeClr val="tx1"/>
                          </a:solidFill>
                          <a:effectLst/>
                          <a:latin typeface="+mn-lt"/>
                          <a:hlinkClick r:id="rId14"/>
                        </a:rPr>
                        <a:t>EV1K</a:t>
                      </a:r>
                      <a:endParaRPr lang="en-US" sz="800" b="1" i="0" u="none" strike="noStrike" dirty="0">
                        <a:solidFill>
                          <a:schemeClr val="tx1"/>
                        </a:solidFill>
                        <a:effectLst/>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734187175"/>
                  </a:ext>
                </a:extLst>
              </a:tr>
              <a:tr h="228600">
                <a:tc vMerge="1">
                  <a:txBody>
                    <a:bodyPr/>
                    <a:lstStyle/>
                    <a:p>
                      <a:endParaRPr lang="en-US"/>
                    </a:p>
                  </a:txBody>
                  <a:tcPr/>
                </a:tc>
                <a:tc>
                  <a:txBody>
                    <a:bodyPr/>
                    <a:lstStyle/>
                    <a:p>
                      <a:pPr algn="l" rtl="0" fontAlgn="ctr"/>
                      <a:r>
                        <a:rPr lang="en-US" sz="800" b="0" i="0" u="none" strike="noStrike">
                          <a:solidFill>
                            <a:schemeClr val="tx1"/>
                          </a:solidFill>
                          <a:effectLst/>
                          <a:latin typeface="+mn-lt"/>
                        </a:rPr>
                        <a:t>MOV</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b="0" i="0" u="none" strike="noStrike">
                          <a:solidFill>
                            <a:schemeClr val="tx1"/>
                          </a:solidFill>
                          <a:effectLst/>
                          <a:latin typeface="+mn-lt"/>
                          <a:hlinkClick r:id="rId3"/>
                        </a:rPr>
                        <a:t>AUMOV</a:t>
                      </a:r>
                      <a:endParaRPr lang="en-US" sz="800" b="0" i="0" u="none" strike="noStrike">
                        <a:solidFill>
                          <a:schemeClr val="tx1"/>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802732546"/>
                  </a:ext>
                </a:extLst>
              </a:tr>
              <a:tr h="228600">
                <a:tc vMerge="1">
                  <a:txBody>
                    <a:bodyPr/>
                    <a:lstStyle/>
                    <a:p>
                      <a:endParaRPr lang="en-US"/>
                    </a:p>
                  </a:txBody>
                  <a:tcPr/>
                </a:tc>
                <a:tc>
                  <a:txBody>
                    <a:bodyPr/>
                    <a:lstStyle/>
                    <a:p>
                      <a:pPr algn="l" rtl="0" fontAlgn="ctr"/>
                      <a:r>
                        <a:rPr lang="en-US" sz="800" b="0" i="0" u="none" strike="noStrike">
                          <a:solidFill>
                            <a:schemeClr val="tx1"/>
                          </a:solidFill>
                          <a:effectLst/>
                          <a:latin typeface="+mn-lt"/>
                        </a:rPr>
                        <a:t>TVS Diode</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800" u="none" strike="noStrike">
                          <a:effectLst/>
                          <a:latin typeface="+mn-lt"/>
                          <a:hlinkClick r:id="rId10"/>
                        </a:rPr>
                        <a:t>TPSMB</a:t>
                      </a:r>
                      <a:r>
                        <a:rPr lang="en-US" sz="800" u="none" strike="noStrike">
                          <a:effectLst/>
                          <a:latin typeface="+mn-lt"/>
                        </a:rPr>
                        <a:t>, </a:t>
                      </a:r>
                      <a:r>
                        <a:rPr lang="en-US" sz="800" u="none" strike="noStrike">
                          <a:effectLst/>
                          <a:latin typeface="+mn-lt"/>
                          <a:hlinkClick r:id="rId11"/>
                        </a:rPr>
                        <a:t>SZ1SMB</a:t>
                      </a:r>
                      <a:r>
                        <a:rPr lang="en-US" sz="800" u="none" strike="noStrike">
                          <a:effectLst/>
                          <a:latin typeface="+mn-lt"/>
                        </a:rPr>
                        <a:t>, </a:t>
                      </a:r>
                      <a:r>
                        <a:rPr lang="en-US" sz="800" u="none" strike="noStrike">
                          <a:effectLst/>
                          <a:latin typeface="+mn-lt"/>
                          <a:hlinkClick r:id="rId12"/>
                        </a:rPr>
                        <a:t>SZP6SMB</a:t>
                      </a:r>
                      <a:endParaRPr lang="en-US" sz="800" b="0" i="0" u="none" strike="noStrike">
                        <a:solidFill>
                          <a:srgbClr val="3F3B3A"/>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847659032"/>
                  </a:ext>
                </a:extLst>
              </a:tr>
              <a:tr h="228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a:solidFill>
                            <a:schemeClr val="bg1"/>
                          </a:solidFill>
                          <a:latin typeface="Cambria" panose="02040503050406030204" pitchFamily="18" charset="0"/>
                          <a:ea typeface="Cambria" panose="02040503050406030204" pitchFamily="18" charset="0"/>
                          <a:cs typeface="Aldhabi" panose="020B0604020202020204" pitchFamily="2" charset="-78"/>
                        </a:rPr>
                        <a:t>VII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Diode Array</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800" b="0" i="0" u="none" strike="noStrike" dirty="0">
                          <a:solidFill>
                            <a:schemeClr val="tx1"/>
                          </a:solidFill>
                          <a:effectLst/>
                          <a:latin typeface="+mn-lt"/>
                          <a:hlinkClick r:id="rId15"/>
                        </a:rPr>
                        <a:t>AQ24CANA</a:t>
                      </a:r>
                      <a:endParaRPr lang="en-US" sz="800" b="0" i="0" u="none" strike="noStrike" dirty="0">
                        <a:solidFill>
                          <a:schemeClr val="tx1"/>
                        </a:solidFill>
                        <a:effectLst/>
                        <a:latin typeface="+mn-lt"/>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724308081"/>
                  </a:ext>
                </a:extLst>
              </a:tr>
            </a:tbl>
          </a:graphicData>
        </a:graphic>
      </p:graphicFrame>
      <p:grpSp>
        <p:nvGrpSpPr>
          <p:cNvPr id="5" name="Group 4">
            <a:extLst>
              <a:ext uri="{FF2B5EF4-FFF2-40B4-BE49-F238E27FC236}">
                <a16:creationId xmlns:a16="http://schemas.microsoft.com/office/drawing/2014/main" id="{406D16EC-E0AB-4B0E-AB14-A29C6AD62B0B}"/>
              </a:ext>
            </a:extLst>
          </p:cNvPr>
          <p:cNvGrpSpPr/>
          <p:nvPr/>
        </p:nvGrpSpPr>
        <p:grpSpPr>
          <a:xfrm>
            <a:off x="419099" y="920703"/>
            <a:ext cx="5571068" cy="2688147"/>
            <a:chOff x="419099" y="920703"/>
            <a:chExt cx="5571068" cy="2688147"/>
          </a:xfrm>
        </p:grpSpPr>
        <p:sp>
          <p:nvSpPr>
            <p:cNvPr id="6" name="Rectangle 5">
              <a:extLst>
                <a:ext uri="{FF2B5EF4-FFF2-40B4-BE49-F238E27FC236}">
                  <a16:creationId xmlns:a16="http://schemas.microsoft.com/office/drawing/2014/main" id="{6A1CA595-198B-42B6-AFEE-DFDF113033F4}"/>
                </a:ext>
              </a:extLst>
            </p:cNvPr>
            <p:cNvSpPr/>
            <p:nvPr/>
          </p:nvSpPr>
          <p:spPr>
            <a:xfrm>
              <a:off x="1481667" y="920703"/>
              <a:ext cx="4400550" cy="25120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5DD182-3FB0-4574-B29D-173000427F08}"/>
                </a:ext>
              </a:extLst>
            </p:cNvPr>
            <p:cNvSpPr/>
            <p:nvPr/>
          </p:nvSpPr>
          <p:spPr>
            <a:xfrm>
              <a:off x="3983566" y="1054054"/>
              <a:ext cx="1339365"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F553DB9-8264-474C-9478-A95EA6E7146B}"/>
                </a:ext>
              </a:extLst>
            </p:cNvPr>
            <p:cNvSpPr/>
            <p:nvPr/>
          </p:nvSpPr>
          <p:spPr>
            <a:xfrm>
              <a:off x="2342727" y="1054054"/>
              <a:ext cx="469900"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289BD-2C0D-45F1-B34E-0835B4072904}"/>
                </a:ext>
              </a:extLst>
            </p:cNvPr>
            <p:cNvSpPr/>
            <p:nvPr/>
          </p:nvSpPr>
          <p:spPr>
            <a:xfrm>
              <a:off x="4784778" y="1605990"/>
              <a:ext cx="367417" cy="9560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C37B29-1AB4-4183-A9A0-6428EF8AF5D9}"/>
                </a:ext>
              </a:extLst>
            </p:cNvPr>
            <p:cNvSpPr/>
            <p:nvPr/>
          </p:nvSpPr>
          <p:spPr>
            <a:xfrm>
              <a:off x="2361618" y="1605990"/>
              <a:ext cx="414170" cy="9913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74A432-B051-4810-AD6C-E7EBF552218A}"/>
                </a:ext>
              </a:extLst>
            </p:cNvPr>
            <p:cNvSpPr/>
            <p:nvPr/>
          </p:nvSpPr>
          <p:spPr>
            <a:xfrm>
              <a:off x="3997553" y="1683492"/>
              <a:ext cx="555566" cy="8612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519C06-B131-4326-8F41-3FBAFB60451A}"/>
                </a:ext>
              </a:extLst>
            </p:cNvPr>
            <p:cNvSpPr/>
            <p:nvPr/>
          </p:nvSpPr>
          <p:spPr>
            <a:xfrm>
              <a:off x="5349474" y="1068308"/>
              <a:ext cx="385245"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0A2D0F-3FB0-46A9-9C2E-8BB237E520ED}"/>
                </a:ext>
              </a:extLst>
            </p:cNvPr>
            <p:cNvSpPr/>
            <p:nvPr/>
          </p:nvSpPr>
          <p:spPr>
            <a:xfrm>
              <a:off x="3570817" y="1054054"/>
              <a:ext cx="385245"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780873-B403-4A3E-BEAC-220F813C1483}"/>
                </a:ext>
              </a:extLst>
            </p:cNvPr>
            <p:cNvSpPr/>
            <p:nvPr/>
          </p:nvSpPr>
          <p:spPr>
            <a:xfrm>
              <a:off x="2840566" y="1054054"/>
              <a:ext cx="703943"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A3F3A6-25DD-44BB-A0A3-229AE239F2A1}"/>
                </a:ext>
              </a:extLst>
            </p:cNvPr>
            <p:cNvSpPr/>
            <p:nvPr/>
          </p:nvSpPr>
          <p:spPr>
            <a:xfrm>
              <a:off x="757767" y="1054054"/>
              <a:ext cx="469900" cy="19177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AF64033-B39E-4080-B516-C1E4E04D1ABD}"/>
                </a:ext>
              </a:extLst>
            </p:cNvPr>
            <p:cNvCxnSpPr/>
            <p:nvPr/>
          </p:nvCxnSpPr>
          <p:spPr>
            <a:xfrm flipV="1">
              <a:off x="757767" y="1054054"/>
              <a:ext cx="469900" cy="19177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598470-A6DB-42BF-A921-BBFA29FB5F61}"/>
                </a:ext>
              </a:extLst>
            </p:cNvPr>
            <p:cNvSpPr txBox="1"/>
            <p:nvPr/>
          </p:nvSpPr>
          <p:spPr>
            <a:xfrm>
              <a:off x="814918" y="1291427"/>
              <a:ext cx="203200" cy="138499"/>
            </a:xfrm>
            <a:prstGeom prst="rect">
              <a:avLst/>
            </a:prstGeom>
            <a:noFill/>
          </p:spPr>
          <p:txBody>
            <a:bodyPr wrap="square" lIns="0" tIns="0" rIns="0" bIns="0" rtlCol="0">
              <a:spAutoFit/>
            </a:bodyPr>
            <a:lstStyle/>
            <a:p>
              <a:pPr algn="ctr"/>
              <a:r>
                <a:rPr lang="en-US" sz="900"/>
                <a:t>AC</a:t>
              </a:r>
            </a:p>
          </p:txBody>
        </p:sp>
        <p:sp>
          <p:nvSpPr>
            <p:cNvPr id="18" name="TextBox 17">
              <a:extLst>
                <a:ext uri="{FF2B5EF4-FFF2-40B4-BE49-F238E27FC236}">
                  <a16:creationId xmlns:a16="http://schemas.microsoft.com/office/drawing/2014/main" id="{F2297533-991D-45F6-8C6C-901EC9FD9DF8}"/>
                </a:ext>
              </a:extLst>
            </p:cNvPr>
            <p:cNvSpPr txBox="1"/>
            <p:nvPr/>
          </p:nvSpPr>
          <p:spPr>
            <a:xfrm>
              <a:off x="897467" y="2601997"/>
              <a:ext cx="263523" cy="138499"/>
            </a:xfrm>
            <a:prstGeom prst="rect">
              <a:avLst/>
            </a:prstGeom>
            <a:noFill/>
          </p:spPr>
          <p:txBody>
            <a:bodyPr wrap="square" lIns="0" tIns="0" rIns="0" bIns="0" rtlCol="0">
              <a:spAutoFit/>
            </a:bodyPr>
            <a:lstStyle/>
            <a:p>
              <a:pPr algn="ctr"/>
              <a:r>
                <a:rPr lang="en-US" sz="900"/>
                <a:t>AC</a:t>
              </a:r>
            </a:p>
          </p:txBody>
        </p:sp>
        <p:sp>
          <p:nvSpPr>
            <p:cNvPr id="19" name="Rectangle 18">
              <a:extLst>
                <a:ext uri="{FF2B5EF4-FFF2-40B4-BE49-F238E27FC236}">
                  <a16:creationId xmlns:a16="http://schemas.microsoft.com/office/drawing/2014/main" id="{C845B57F-08BF-4716-A4BB-7B10C96428A9}"/>
                </a:ext>
              </a:extLst>
            </p:cNvPr>
            <p:cNvSpPr/>
            <p:nvPr/>
          </p:nvSpPr>
          <p:spPr>
            <a:xfrm>
              <a:off x="1234017" y="1870858"/>
              <a:ext cx="241300" cy="81942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89AF37-6B85-4A7F-901D-A20B313E9DE8}"/>
                </a:ext>
              </a:extLst>
            </p:cNvPr>
            <p:cNvSpPr txBox="1"/>
            <p:nvPr/>
          </p:nvSpPr>
          <p:spPr>
            <a:xfrm rot="16200000">
              <a:off x="1158878" y="2216580"/>
              <a:ext cx="374650" cy="138499"/>
            </a:xfrm>
            <a:prstGeom prst="rect">
              <a:avLst/>
            </a:prstGeom>
            <a:noFill/>
          </p:spPr>
          <p:txBody>
            <a:bodyPr wrap="square" lIns="0" tIns="0" rIns="0" bIns="0" rtlCol="0">
              <a:spAutoFit/>
            </a:bodyPr>
            <a:lstStyle/>
            <a:p>
              <a:pPr algn="ctr"/>
              <a:r>
                <a:rPr lang="en-US" sz="900"/>
                <a:t>Cable</a:t>
              </a:r>
            </a:p>
          </p:txBody>
        </p:sp>
        <p:sp>
          <p:nvSpPr>
            <p:cNvPr id="21" name="Rectangle 20">
              <a:extLst>
                <a:ext uri="{FF2B5EF4-FFF2-40B4-BE49-F238E27FC236}">
                  <a16:creationId xmlns:a16="http://schemas.microsoft.com/office/drawing/2014/main" id="{B14E8C10-9AB2-4AC8-B0A7-E21AACDD750F}"/>
                </a:ext>
              </a:extLst>
            </p:cNvPr>
            <p:cNvSpPr/>
            <p:nvPr/>
          </p:nvSpPr>
          <p:spPr>
            <a:xfrm>
              <a:off x="1481667" y="1054054"/>
              <a:ext cx="469900"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CA5877-5AC5-429E-93A2-BC6DCF5E6B09}"/>
                </a:ext>
              </a:extLst>
            </p:cNvPr>
            <p:cNvSpPr txBox="1"/>
            <p:nvPr/>
          </p:nvSpPr>
          <p:spPr>
            <a:xfrm>
              <a:off x="1479550" y="1079454"/>
              <a:ext cx="482600" cy="276999"/>
            </a:xfrm>
            <a:prstGeom prst="rect">
              <a:avLst/>
            </a:prstGeom>
            <a:noFill/>
          </p:spPr>
          <p:txBody>
            <a:bodyPr wrap="square" lIns="0" tIns="0" rIns="0" bIns="0" rtlCol="0">
              <a:spAutoFit/>
            </a:bodyPr>
            <a:lstStyle/>
            <a:p>
              <a:pPr algn="ctr"/>
              <a:r>
                <a:rPr lang="en-US" sz="900" dirty="0"/>
                <a:t>Input</a:t>
              </a:r>
            </a:p>
            <a:p>
              <a:pPr algn="ctr"/>
              <a:r>
                <a:rPr lang="en-US" sz="900" dirty="0"/>
                <a:t>voltage</a:t>
              </a:r>
            </a:p>
          </p:txBody>
        </p:sp>
        <p:sp>
          <p:nvSpPr>
            <p:cNvPr id="23" name="TextBox 22">
              <a:extLst>
                <a:ext uri="{FF2B5EF4-FFF2-40B4-BE49-F238E27FC236}">
                  <a16:creationId xmlns:a16="http://schemas.microsoft.com/office/drawing/2014/main" id="{1BB6A81C-7840-4029-B284-CBFF86BA0D9B}"/>
                </a:ext>
              </a:extLst>
            </p:cNvPr>
            <p:cNvSpPr txBox="1"/>
            <p:nvPr/>
          </p:nvSpPr>
          <p:spPr>
            <a:xfrm>
              <a:off x="708482" y="2984454"/>
              <a:ext cx="568470" cy="276999"/>
            </a:xfrm>
            <a:prstGeom prst="rect">
              <a:avLst/>
            </a:prstGeom>
            <a:noFill/>
          </p:spPr>
          <p:txBody>
            <a:bodyPr wrap="square" lIns="0" tIns="0" rIns="0" bIns="0" rtlCol="0">
              <a:spAutoFit/>
            </a:bodyPr>
            <a:lstStyle/>
            <a:p>
              <a:pPr algn="ctr"/>
              <a:r>
                <a:rPr lang="en-US" sz="900"/>
                <a:t>Stationary</a:t>
              </a:r>
            </a:p>
            <a:p>
              <a:pPr algn="ctr"/>
              <a:r>
                <a:rPr lang="en-US" sz="900"/>
                <a:t>base</a:t>
              </a:r>
            </a:p>
          </p:txBody>
        </p:sp>
        <p:sp>
          <p:nvSpPr>
            <p:cNvPr id="24" name="TextBox 23">
              <a:extLst>
                <a:ext uri="{FF2B5EF4-FFF2-40B4-BE49-F238E27FC236}">
                  <a16:creationId xmlns:a16="http://schemas.microsoft.com/office/drawing/2014/main" id="{B0AEC2D1-E24E-4EC2-BDC5-90236F8CED15}"/>
                </a:ext>
              </a:extLst>
            </p:cNvPr>
            <p:cNvSpPr txBox="1"/>
            <p:nvPr/>
          </p:nvSpPr>
          <p:spPr>
            <a:xfrm>
              <a:off x="419099" y="1808235"/>
              <a:ext cx="203200" cy="138499"/>
            </a:xfrm>
            <a:prstGeom prst="rect">
              <a:avLst/>
            </a:prstGeom>
            <a:noFill/>
          </p:spPr>
          <p:txBody>
            <a:bodyPr wrap="square" lIns="0" tIns="0" rIns="0" bIns="0" rtlCol="0">
              <a:spAutoFit/>
            </a:bodyPr>
            <a:lstStyle/>
            <a:p>
              <a:pPr algn="r"/>
              <a:r>
                <a:rPr lang="en-US" sz="900"/>
                <a:t>P</a:t>
              </a:r>
            </a:p>
          </p:txBody>
        </p:sp>
        <p:sp>
          <p:nvSpPr>
            <p:cNvPr id="25" name="TextBox 24">
              <a:extLst>
                <a:ext uri="{FF2B5EF4-FFF2-40B4-BE49-F238E27FC236}">
                  <a16:creationId xmlns:a16="http://schemas.microsoft.com/office/drawing/2014/main" id="{6CF930E4-582C-405C-ACAE-A5F6EE725112}"/>
                </a:ext>
              </a:extLst>
            </p:cNvPr>
            <p:cNvSpPr txBox="1"/>
            <p:nvPr/>
          </p:nvSpPr>
          <p:spPr>
            <a:xfrm>
              <a:off x="419099" y="2216581"/>
              <a:ext cx="203200" cy="138499"/>
            </a:xfrm>
            <a:prstGeom prst="rect">
              <a:avLst/>
            </a:prstGeom>
            <a:noFill/>
          </p:spPr>
          <p:txBody>
            <a:bodyPr wrap="square" lIns="0" tIns="0" rIns="0" bIns="0" rtlCol="0">
              <a:spAutoFit/>
            </a:bodyPr>
            <a:lstStyle/>
            <a:p>
              <a:pPr algn="r"/>
              <a:r>
                <a:rPr lang="en-US" sz="900"/>
                <a:t>N</a:t>
              </a:r>
            </a:p>
          </p:txBody>
        </p:sp>
        <p:sp>
          <p:nvSpPr>
            <p:cNvPr id="26" name="TextBox 25">
              <a:extLst>
                <a:ext uri="{FF2B5EF4-FFF2-40B4-BE49-F238E27FC236}">
                  <a16:creationId xmlns:a16="http://schemas.microsoft.com/office/drawing/2014/main" id="{F01B914F-E51A-4354-BFC0-D808C5054038}"/>
                </a:ext>
              </a:extLst>
            </p:cNvPr>
            <p:cNvSpPr txBox="1"/>
            <p:nvPr/>
          </p:nvSpPr>
          <p:spPr>
            <a:xfrm>
              <a:off x="419099" y="2624927"/>
              <a:ext cx="203200" cy="138499"/>
            </a:xfrm>
            <a:prstGeom prst="rect">
              <a:avLst/>
            </a:prstGeom>
            <a:noFill/>
          </p:spPr>
          <p:txBody>
            <a:bodyPr wrap="square" lIns="0" tIns="0" rIns="0" bIns="0" rtlCol="0">
              <a:spAutoFit/>
            </a:bodyPr>
            <a:lstStyle/>
            <a:p>
              <a:pPr algn="r"/>
              <a:r>
                <a:rPr lang="en-US" sz="900"/>
                <a:t>PE</a:t>
              </a:r>
            </a:p>
          </p:txBody>
        </p:sp>
        <p:cxnSp>
          <p:nvCxnSpPr>
            <p:cNvPr id="27" name="Straight Connector 26">
              <a:extLst>
                <a:ext uri="{FF2B5EF4-FFF2-40B4-BE49-F238E27FC236}">
                  <a16:creationId xmlns:a16="http://schemas.microsoft.com/office/drawing/2014/main" id="{988AADB6-540A-4F73-8F87-90B5802696A4}"/>
                </a:ext>
              </a:extLst>
            </p:cNvPr>
            <p:cNvCxnSpPr>
              <a:cxnSpLocks/>
            </p:cNvCxnSpPr>
            <p:nvPr/>
          </p:nvCxnSpPr>
          <p:spPr>
            <a:xfrm>
              <a:off x="626534" y="1877484"/>
              <a:ext cx="13123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78506A-C405-4FEE-9FE9-464C7A846B66}"/>
                </a:ext>
              </a:extLst>
            </p:cNvPr>
            <p:cNvCxnSpPr>
              <a:cxnSpLocks/>
            </p:cNvCxnSpPr>
            <p:nvPr/>
          </p:nvCxnSpPr>
          <p:spPr>
            <a:xfrm>
              <a:off x="626534" y="2277534"/>
              <a:ext cx="13123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322D56-9356-48AE-8A23-8711E95A5881}"/>
                </a:ext>
              </a:extLst>
            </p:cNvPr>
            <p:cNvCxnSpPr>
              <a:cxnSpLocks/>
            </p:cNvCxnSpPr>
            <p:nvPr/>
          </p:nvCxnSpPr>
          <p:spPr>
            <a:xfrm>
              <a:off x="626534" y="2690284"/>
              <a:ext cx="13123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365B2E-C33B-4EAB-80D1-F0A3674EE7B6}"/>
                </a:ext>
              </a:extLst>
            </p:cNvPr>
            <p:cNvCxnSpPr>
              <a:cxnSpLocks/>
            </p:cNvCxnSpPr>
            <p:nvPr/>
          </p:nvCxnSpPr>
          <p:spPr>
            <a:xfrm>
              <a:off x="1475317" y="1877484"/>
              <a:ext cx="7302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AD6E0F-B8BA-453D-A45C-C82FF8DE6ED6}"/>
                </a:ext>
              </a:extLst>
            </p:cNvPr>
            <p:cNvCxnSpPr>
              <a:cxnSpLocks/>
            </p:cNvCxnSpPr>
            <p:nvPr/>
          </p:nvCxnSpPr>
          <p:spPr>
            <a:xfrm>
              <a:off x="1477434" y="2277534"/>
              <a:ext cx="47413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BE849B-EEFD-43A6-94BB-CF97641F5308}"/>
                </a:ext>
              </a:extLst>
            </p:cNvPr>
            <p:cNvCxnSpPr>
              <a:cxnSpLocks/>
            </p:cNvCxnSpPr>
            <p:nvPr/>
          </p:nvCxnSpPr>
          <p:spPr>
            <a:xfrm>
              <a:off x="1477434" y="2690284"/>
              <a:ext cx="47413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33" name="Block Arc 32">
              <a:extLst>
                <a:ext uri="{FF2B5EF4-FFF2-40B4-BE49-F238E27FC236}">
                  <a16:creationId xmlns:a16="http://schemas.microsoft.com/office/drawing/2014/main" id="{6BBEDC50-C25D-4B6E-92AE-5CEFAE1DF70C}"/>
                </a:ext>
              </a:extLst>
            </p:cNvPr>
            <p:cNvSpPr/>
            <p:nvPr/>
          </p:nvSpPr>
          <p:spPr>
            <a:xfrm>
              <a:off x="1549930" y="1836852"/>
              <a:ext cx="87314" cy="82761"/>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a:extLst>
                <a:ext uri="{FF2B5EF4-FFF2-40B4-BE49-F238E27FC236}">
                  <a16:creationId xmlns:a16="http://schemas.microsoft.com/office/drawing/2014/main" id="{E75BE119-4FAA-4C76-A2B2-651CD99DF5D7}"/>
                </a:ext>
              </a:extLst>
            </p:cNvPr>
            <p:cNvSpPr/>
            <p:nvPr/>
          </p:nvSpPr>
          <p:spPr>
            <a:xfrm rot="10800000">
              <a:off x="1637244" y="1839026"/>
              <a:ext cx="87312" cy="8058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Connector 34">
              <a:extLst>
                <a:ext uri="{FF2B5EF4-FFF2-40B4-BE49-F238E27FC236}">
                  <a16:creationId xmlns:a16="http://schemas.microsoft.com/office/drawing/2014/main" id="{585EA517-EC72-47A6-99D5-06E45DFD88EB}"/>
                </a:ext>
              </a:extLst>
            </p:cNvPr>
            <p:cNvCxnSpPr>
              <a:cxnSpLocks/>
            </p:cNvCxnSpPr>
            <p:nvPr/>
          </p:nvCxnSpPr>
          <p:spPr>
            <a:xfrm>
              <a:off x="1720850" y="1877484"/>
              <a:ext cx="23071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08D7E36-4F6A-49E1-AB7F-B9BA6670BF87}"/>
                </a:ext>
              </a:extLst>
            </p:cNvPr>
            <p:cNvGrpSpPr/>
            <p:nvPr/>
          </p:nvGrpSpPr>
          <p:grpSpPr>
            <a:xfrm>
              <a:off x="1772442" y="1974471"/>
              <a:ext cx="138114" cy="210314"/>
              <a:chOff x="2032792" y="2110486"/>
              <a:chExt cx="138114" cy="210314"/>
            </a:xfrm>
          </p:grpSpPr>
          <p:sp>
            <p:nvSpPr>
              <p:cNvPr id="237" name="Rectangle 236">
                <a:extLst>
                  <a:ext uri="{FF2B5EF4-FFF2-40B4-BE49-F238E27FC236}">
                    <a16:creationId xmlns:a16="http://schemas.microsoft.com/office/drawing/2014/main" id="{0D6F3182-BEDC-4FE1-A8EB-0A18E17C2C5D}"/>
                  </a:ext>
                </a:extLst>
              </p:cNvPr>
              <p:cNvSpPr/>
              <p:nvPr/>
            </p:nvSpPr>
            <p:spPr>
              <a:xfrm>
                <a:off x="2068512" y="2110486"/>
                <a:ext cx="66675" cy="210314"/>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48ECBBB4-1DF3-47E7-8AEC-FBD5F977760F}"/>
                  </a:ext>
                </a:extLst>
              </p:cNvPr>
              <p:cNvCxnSpPr>
                <a:cxnSpLocks/>
              </p:cNvCxnSpPr>
              <p:nvPr/>
            </p:nvCxnSpPr>
            <p:spPr>
              <a:xfrm>
                <a:off x="2032792" y="2137483"/>
                <a:ext cx="138114" cy="13105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02C9412-70F5-43D8-803C-4F4C0A84E6AF}"/>
                  </a:ext>
                </a:extLst>
              </p:cNvPr>
              <p:cNvCxnSpPr/>
              <p:nvPr/>
            </p:nvCxnSpPr>
            <p:spPr>
              <a:xfrm flipV="1">
                <a:off x="2168789" y="2265888"/>
                <a:ext cx="0" cy="4521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0DE6BADE-9ED7-4EDB-8D5E-E5F9EC6924A8}"/>
                </a:ext>
              </a:extLst>
            </p:cNvPr>
            <p:cNvCxnSpPr>
              <a:cxnSpLocks/>
            </p:cNvCxnSpPr>
            <p:nvPr/>
          </p:nvCxnSpPr>
          <p:spPr>
            <a:xfrm>
              <a:off x="1841499" y="1881718"/>
              <a:ext cx="1" cy="885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69256B-1554-4304-86AA-69A43B5BCCE9}"/>
                </a:ext>
              </a:extLst>
            </p:cNvPr>
            <p:cNvCxnSpPr>
              <a:cxnSpLocks/>
            </p:cNvCxnSpPr>
            <p:nvPr/>
          </p:nvCxnSpPr>
          <p:spPr>
            <a:xfrm>
              <a:off x="1841499" y="2186519"/>
              <a:ext cx="1" cy="885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279C62A-CBDF-4750-9FF5-8ED6D9804DD6}"/>
                </a:ext>
              </a:extLst>
            </p:cNvPr>
            <p:cNvGrpSpPr/>
            <p:nvPr/>
          </p:nvGrpSpPr>
          <p:grpSpPr>
            <a:xfrm>
              <a:off x="1490926" y="2389338"/>
              <a:ext cx="138114" cy="210314"/>
              <a:chOff x="2032792" y="2110486"/>
              <a:chExt cx="138114" cy="210314"/>
            </a:xfrm>
          </p:grpSpPr>
          <p:sp>
            <p:nvSpPr>
              <p:cNvPr id="234" name="Rectangle 233">
                <a:extLst>
                  <a:ext uri="{FF2B5EF4-FFF2-40B4-BE49-F238E27FC236}">
                    <a16:creationId xmlns:a16="http://schemas.microsoft.com/office/drawing/2014/main" id="{43F62EB6-ABA8-44D6-B27E-5E8D3B83E95A}"/>
                  </a:ext>
                </a:extLst>
              </p:cNvPr>
              <p:cNvSpPr/>
              <p:nvPr/>
            </p:nvSpPr>
            <p:spPr>
              <a:xfrm>
                <a:off x="2068512" y="2110486"/>
                <a:ext cx="66675" cy="210314"/>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F6BE9B2A-81E2-46E5-ACC3-34A6EA7AB6E7}"/>
                  </a:ext>
                </a:extLst>
              </p:cNvPr>
              <p:cNvCxnSpPr>
                <a:cxnSpLocks/>
              </p:cNvCxnSpPr>
              <p:nvPr/>
            </p:nvCxnSpPr>
            <p:spPr>
              <a:xfrm>
                <a:off x="2032792" y="2137483"/>
                <a:ext cx="138114" cy="13105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E61FBB9-F4E9-4AB9-B2BE-97CF21185A34}"/>
                  </a:ext>
                </a:extLst>
              </p:cNvPr>
              <p:cNvCxnSpPr/>
              <p:nvPr/>
            </p:nvCxnSpPr>
            <p:spPr>
              <a:xfrm flipV="1">
                <a:off x="2168789" y="2265888"/>
                <a:ext cx="0" cy="4521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10355BE4-CB81-4473-91E9-04AAC8890413}"/>
                </a:ext>
              </a:extLst>
            </p:cNvPr>
            <p:cNvCxnSpPr>
              <a:cxnSpLocks/>
            </p:cNvCxnSpPr>
            <p:nvPr/>
          </p:nvCxnSpPr>
          <p:spPr>
            <a:xfrm>
              <a:off x="1559984" y="2273438"/>
              <a:ext cx="0" cy="111666"/>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72C584-3910-4EC6-8D4E-1350F32BE76E}"/>
                </a:ext>
              </a:extLst>
            </p:cNvPr>
            <p:cNvCxnSpPr>
              <a:cxnSpLocks/>
            </p:cNvCxnSpPr>
            <p:nvPr/>
          </p:nvCxnSpPr>
          <p:spPr>
            <a:xfrm>
              <a:off x="1559983" y="2601386"/>
              <a:ext cx="1" cy="885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D5423F-FCF3-4525-982D-2A90B57F9EE1}"/>
                </a:ext>
              </a:extLst>
            </p:cNvPr>
            <p:cNvSpPr txBox="1"/>
            <p:nvPr/>
          </p:nvSpPr>
          <p:spPr>
            <a:xfrm>
              <a:off x="1547949" y="2337941"/>
              <a:ext cx="263523" cy="107722"/>
            </a:xfrm>
            <a:prstGeom prst="rect">
              <a:avLst/>
            </a:prstGeom>
            <a:noFill/>
          </p:spPr>
          <p:txBody>
            <a:bodyPr wrap="square" lIns="0" tIns="0" rIns="0" bIns="0" rtlCol="0">
              <a:spAutoFit/>
            </a:bodyPr>
            <a:lstStyle/>
            <a:p>
              <a:pPr algn="ctr"/>
              <a:r>
                <a:rPr lang="en-US" sz="700"/>
                <a:t>OR</a:t>
              </a:r>
            </a:p>
          </p:txBody>
        </p:sp>
        <p:cxnSp>
          <p:nvCxnSpPr>
            <p:cNvPr id="43" name="Straight Connector 42">
              <a:extLst>
                <a:ext uri="{FF2B5EF4-FFF2-40B4-BE49-F238E27FC236}">
                  <a16:creationId xmlns:a16="http://schemas.microsoft.com/office/drawing/2014/main" id="{B55B01E0-4ED1-49CD-9608-A7AA02C22406}"/>
                </a:ext>
              </a:extLst>
            </p:cNvPr>
            <p:cNvCxnSpPr>
              <a:cxnSpLocks/>
            </p:cNvCxnSpPr>
            <p:nvPr/>
          </p:nvCxnSpPr>
          <p:spPr>
            <a:xfrm flipV="1">
              <a:off x="1840046" y="2280032"/>
              <a:ext cx="0" cy="201829"/>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860B381-575A-4521-8D75-F3E8A7802E53}"/>
                </a:ext>
              </a:extLst>
            </p:cNvPr>
            <p:cNvCxnSpPr>
              <a:cxnSpLocks/>
            </p:cNvCxnSpPr>
            <p:nvPr/>
          </p:nvCxnSpPr>
          <p:spPr>
            <a:xfrm>
              <a:off x="1840046" y="2508204"/>
              <a:ext cx="0" cy="187740"/>
            </a:xfrm>
            <a:prstGeom prst="line">
              <a:avLst/>
            </a:prstGeom>
            <a:ln>
              <a:solidFill>
                <a:srgbClr val="007E3A"/>
              </a:solidFill>
              <a:headEnd type="triangle" w="sm" len="sm"/>
              <a:tailEnd w="med" len="lg"/>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6D4B7E7-461E-44B5-BD87-D193B271A707}"/>
                </a:ext>
              </a:extLst>
            </p:cNvPr>
            <p:cNvSpPr/>
            <p:nvPr/>
          </p:nvSpPr>
          <p:spPr>
            <a:xfrm>
              <a:off x="1742092" y="2398350"/>
              <a:ext cx="195179" cy="195179"/>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C42C8F7-8BAB-4BE8-B58E-6C5937462868}"/>
                </a:ext>
              </a:extLst>
            </p:cNvPr>
            <p:cNvSpPr/>
            <p:nvPr/>
          </p:nvSpPr>
          <p:spPr>
            <a:xfrm>
              <a:off x="1985857" y="1054054"/>
              <a:ext cx="324512" cy="19177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8844E60-5B4A-450D-89DA-327D6971241C}"/>
                </a:ext>
              </a:extLst>
            </p:cNvPr>
            <p:cNvSpPr txBox="1"/>
            <p:nvPr/>
          </p:nvSpPr>
          <p:spPr>
            <a:xfrm>
              <a:off x="1918363" y="2671246"/>
              <a:ext cx="482600" cy="276999"/>
            </a:xfrm>
            <a:prstGeom prst="rect">
              <a:avLst/>
            </a:prstGeom>
            <a:noFill/>
          </p:spPr>
          <p:txBody>
            <a:bodyPr wrap="square" lIns="0" tIns="0" rIns="0" bIns="0" rtlCol="0">
              <a:spAutoFit/>
            </a:bodyPr>
            <a:lstStyle/>
            <a:p>
              <a:pPr algn="ctr"/>
              <a:r>
                <a:rPr lang="en-US" sz="900"/>
                <a:t>EMI</a:t>
              </a:r>
            </a:p>
            <a:p>
              <a:pPr algn="ctr"/>
              <a:r>
                <a:rPr lang="en-US" sz="900"/>
                <a:t>Filter</a:t>
              </a:r>
            </a:p>
          </p:txBody>
        </p:sp>
        <p:cxnSp>
          <p:nvCxnSpPr>
            <p:cNvPr id="48" name="Straight Connector 47">
              <a:extLst>
                <a:ext uri="{FF2B5EF4-FFF2-40B4-BE49-F238E27FC236}">
                  <a16:creationId xmlns:a16="http://schemas.microsoft.com/office/drawing/2014/main" id="{1C305747-E56B-42C1-B3A4-420444A2A46A}"/>
                </a:ext>
              </a:extLst>
            </p:cNvPr>
            <p:cNvCxnSpPr>
              <a:cxnSpLocks/>
            </p:cNvCxnSpPr>
            <p:nvPr/>
          </p:nvCxnSpPr>
          <p:spPr>
            <a:xfrm>
              <a:off x="2057292" y="2021771"/>
              <a:ext cx="18520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7745D3-2A67-4B26-B8B2-F287941E9332}"/>
                </a:ext>
              </a:extLst>
            </p:cNvPr>
            <p:cNvCxnSpPr>
              <a:cxnSpLocks/>
            </p:cNvCxnSpPr>
            <p:nvPr/>
          </p:nvCxnSpPr>
          <p:spPr>
            <a:xfrm>
              <a:off x="2057292" y="2094796"/>
              <a:ext cx="18520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A352DF9-F927-4EA0-992C-C4B544A32428}"/>
                </a:ext>
              </a:extLst>
            </p:cNvPr>
            <p:cNvCxnSpPr>
              <a:cxnSpLocks/>
            </p:cNvCxnSpPr>
            <p:nvPr/>
          </p:nvCxnSpPr>
          <p:spPr>
            <a:xfrm>
              <a:off x="2149896" y="2097971"/>
              <a:ext cx="0" cy="1076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F74B010-46FA-4898-9331-2265C4B8B1AE}"/>
                </a:ext>
              </a:extLst>
            </p:cNvPr>
            <p:cNvCxnSpPr>
              <a:cxnSpLocks/>
            </p:cNvCxnSpPr>
            <p:nvPr/>
          </p:nvCxnSpPr>
          <p:spPr>
            <a:xfrm>
              <a:off x="2156246" y="1888421"/>
              <a:ext cx="0" cy="1076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31B1D159-1F7B-45AC-84AB-DA2C29928E82}"/>
                </a:ext>
              </a:extLst>
            </p:cNvPr>
            <p:cNvSpPr/>
            <p:nvPr/>
          </p:nvSpPr>
          <p:spPr>
            <a:xfrm>
              <a:off x="2385723" y="1683492"/>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841E32FC-3163-4A16-B0F3-AE9D3EB31E9F}"/>
                </a:ext>
              </a:extLst>
            </p:cNvPr>
            <p:cNvCxnSpPr/>
            <p:nvPr/>
          </p:nvCxnSpPr>
          <p:spPr>
            <a:xfrm>
              <a:off x="2385723" y="1683492"/>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04A0D9-DA3A-49E9-A760-5F7A6D1F3392}"/>
                </a:ext>
              </a:extLst>
            </p:cNvPr>
            <p:cNvCxnSpPr/>
            <p:nvPr/>
          </p:nvCxnSpPr>
          <p:spPr>
            <a:xfrm flipV="1">
              <a:off x="2518329" y="1656773"/>
              <a:ext cx="26521" cy="267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55" name="Isosceles Triangle 54">
              <a:extLst>
                <a:ext uri="{FF2B5EF4-FFF2-40B4-BE49-F238E27FC236}">
                  <a16:creationId xmlns:a16="http://schemas.microsoft.com/office/drawing/2014/main" id="{F63D1F71-E83E-40A0-98DB-8281981CBB08}"/>
                </a:ext>
              </a:extLst>
            </p:cNvPr>
            <p:cNvSpPr/>
            <p:nvPr/>
          </p:nvSpPr>
          <p:spPr>
            <a:xfrm>
              <a:off x="2588923" y="1683492"/>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C25D469-CB0E-45DA-A518-0EB8DE8D6745}"/>
                </a:ext>
              </a:extLst>
            </p:cNvPr>
            <p:cNvCxnSpPr/>
            <p:nvPr/>
          </p:nvCxnSpPr>
          <p:spPr>
            <a:xfrm>
              <a:off x="2588923" y="1683492"/>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922BD2-C7F1-4012-89F1-C24181F17342}"/>
                </a:ext>
              </a:extLst>
            </p:cNvPr>
            <p:cNvCxnSpPr/>
            <p:nvPr/>
          </p:nvCxnSpPr>
          <p:spPr>
            <a:xfrm flipV="1">
              <a:off x="2721529" y="1656773"/>
              <a:ext cx="26521" cy="267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58" name="Isosceles Triangle 57">
              <a:extLst>
                <a:ext uri="{FF2B5EF4-FFF2-40B4-BE49-F238E27FC236}">
                  <a16:creationId xmlns:a16="http://schemas.microsoft.com/office/drawing/2014/main" id="{469F19E4-8D5A-47CD-B13F-1004D316D101}"/>
                </a:ext>
              </a:extLst>
            </p:cNvPr>
            <p:cNvSpPr/>
            <p:nvPr/>
          </p:nvSpPr>
          <p:spPr>
            <a:xfrm>
              <a:off x="2385723" y="2470892"/>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8C231CF-8848-4402-92CA-983C15667D9A}"/>
                </a:ext>
              </a:extLst>
            </p:cNvPr>
            <p:cNvCxnSpPr/>
            <p:nvPr/>
          </p:nvCxnSpPr>
          <p:spPr>
            <a:xfrm>
              <a:off x="2385723" y="2470892"/>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6EF5D3-8D4E-4293-9633-678758FF6947}"/>
                </a:ext>
              </a:extLst>
            </p:cNvPr>
            <p:cNvCxnSpPr/>
            <p:nvPr/>
          </p:nvCxnSpPr>
          <p:spPr>
            <a:xfrm flipV="1">
              <a:off x="2518329" y="2444173"/>
              <a:ext cx="26521" cy="267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A4492148-345F-4602-A326-A649F0A5B672}"/>
                </a:ext>
              </a:extLst>
            </p:cNvPr>
            <p:cNvSpPr/>
            <p:nvPr/>
          </p:nvSpPr>
          <p:spPr>
            <a:xfrm>
              <a:off x="2588923" y="2470892"/>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D0C3E4A3-0A34-4533-93AB-F4BE375F826C}"/>
                </a:ext>
              </a:extLst>
            </p:cNvPr>
            <p:cNvCxnSpPr/>
            <p:nvPr/>
          </p:nvCxnSpPr>
          <p:spPr>
            <a:xfrm>
              <a:off x="2588923" y="2470892"/>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FD61404-0047-45C3-999E-7B7B445A0866}"/>
                </a:ext>
              </a:extLst>
            </p:cNvPr>
            <p:cNvCxnSpPr/>
            <p:nvPr/>
          </p:nvCxnSpPr>
          <p:spPr>
            <a:xfrm flipV="1">
              <a:off x="2721529" y="2444173"/>
              <a:ext cx="26521" cy="2671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0789744-4BBF-42C3-8484-15B130EB5818}"/>
                </a:ext>
              </a:extLst>
            </p:cNvPr>
            <p:cNvCxnSpPr>
              <a:cxnSpLocks/>
            </p:cNvCxnSpPr>
            <p:nvPr/>
          </p:nvCxnSpPr>
          <p:spPr>
            <a:xfrm>
              <a:off x="2344314" y="1877484"/>
              <a:ext cx="30321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32E880-6980-4FB1-B984-8E2D95C2C7DC}"/>
                </a:ext>
              </a:extLst>
            </p:cNvPr>
            <p:cNvCxnSpPr>
              <a:cxnSpLocks/>
            </p:cNvCxnSpPr>
            <p:nvPr/>
          </p:nvCxnSpPr>
          <p:spPr>
            <a:xfrm>
              <a:off x="2338494" y="2280032"/>
              <a:ext cx="11670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C63241E-95C3-45E0-90C8-E7947169DE59}"/>
                </a:ext>
              </a:extLst>
            </p:cNvPr>
            <p:cNvCxnSpPr>
              <a:cxnSpLocks/>
            </p:cNvCxnSpPr>
            <p:nvPr/>
          </p:nvCxnSpPr>
          <p:spPr>
            <a:xfrm>
              <a:off x="2452026" y="1530304"/>
              <a:ext cx="6350" cy="116645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81797B-1F9F-4A1A-B58E-92650CE3EC6F}"/>
                </a:ext>
              </a:extLst>
            </p:cNvPr>
            <p:cNvCxnSpPr>
              <a:cxnSpLocks/>
            </p:cNvCxnSpPr>
            <p:nvPr/>
          </p:nvCxnSpPr>
          <p:spPr>
            <a:xfrm>
              <a:off x="2655226" y="1530304"/>
              <a:ext cx="6350" cy="116645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79DFEE-A7EE-4F79-9FE6-B167D8CCD58D}"/>
                </a:ext>
              </a:extLst>
            </p:cNvPr>
            <p:cNvCxnSpPr>
              <a:cxnSpLocks/>
            </p:cNvCxnSpPr>
            <p:nvPr/>
          </p:nvCxnSpPr>
          <p:spPr>
            <a:xfrm>
              <a:off x="2450147" y="1530351"/>
              <a:ext cx="43645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CA7AFC3-4EDA-4EAA-9C67-AD938B66382A}"/>
                </a:ext>
              </a:extLst>
            </p:cNvPr>
            <p:cNvSpPr txBox="1"/>
            <p:nvPr/>
          </p:nvSpPr>
          <p:spPr>
            <a:xfrm>
              <a:off x="2342543" y="2813957"/>
              <a:ext cx="482600" cy="138499"/>
            </a:xfrm>
            <a:prstGeom prst="rect">
              <a:avLst/>
            </a:prstGeom>
            <a:noFill/>
          </p:spPr>
          <p:txBody>
            <a:bodyPr wrap="square" lIns="0" tIns="0" rIns="0" bIns="0" rtlCol="0">
              <a:spAutoFit/>
            </a:bodyPr>
            <a:lstStyle/>
            <a:p>
              <a:pPr algn="ctr"/>
              <a:r>
                <a:rPr lang="en-US" sz="900"/>
                <a:t>Rectifier</a:t>
              </a:r>
            </a:p>
          </p:txBody>
        </p:sp>
        <p:sp>
          <p:nvSpPr>
            <p:cNvPr id="70" name="Block Arc 69">
              <a:extLst>
                <a:ext uri="{FF2B5EF4-FFF2-40B4-BE49-F238E27FC236}">
                  <a16:creationId xmlns:a16="http://schemas.microsoft.com/office/drawing/2014/main" id="{31152F37-5D92-464F-A4B7-2D5D2C257AF2}"/>
                </a:ext>
              </a:extLst>
            </p:cNvPr>
            <p:cNvSpPr/>
            <p:nvPr/>
          </p:nvSpPr>
          <p:spPr>
            <a:xfrm>
              <a:off x="2883476" y="1478910"/>
              <a:ext cx="63118" cy="10427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lock Arc 70">
              <a:extLst>
                <a:ext uri="{FF2B5EF4-FFF2-40B4-BE49-F238E27FC236}">
                  <a16:creationId xmlns:a16="http://schemas.microsoft.com/office/drawing/2014/main" id="{6E1281EB-D80E-4F28-9E7A-548D4903B5CA}"/>
                </a:ext>
              </a:extLst>
            </p:cNvPr>
            <p:cNvSpPr/>
            <p:nvPr/>
          </p:nvSpPr>
          <p:spPr>
            <a:xfrm>
              <a:off x="2946847" y="1478910"/>
              <a:ext cx="63118" cy="10427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Block Arc 71">
              <a:extLst>
                <a:ext uri="{FF2B5EF4-FFF2-40B4-BE49-F238E27FC236}">
                  <a16:creationId xmlns:a16="http://schemas.microsoft.com/office/drawing/2014/main" id="{482CAE4A-DD8E-4486-9629-1FD3AAFCCFA8}"/>
                </a:ext>
              </a:extLst>
            </p:cNvPr>
            <p:cNvSpPr/>
            <p:nvPr/>
          </p:nvSpPr>
          <p:spPr>
            <a:xfrm>
              <a:off x="3011486" y="1478910"/>
              <a:ext cx="63118" cy="104279"/>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TextBox 72">
              <a:extLst>
                <a:ext uri="{FF2B5EF4-FFF2-40B4-BE49-F238E27FC236}">
                  <a16:creationId xmlns:a16="http://schemas.microsoft.com/office/drawing/2014/main" id="{6DCA931F-CE43-4E77-8E54-00144451D1F3}"/>
                </a:ext>
              </a:extLst>
            </p:cNvPr>
            <p:cNvSpPr txBox="1"/>
            <p:nvPr/>
          </p:nvSpPr>
          <p:spPr>
            <a:xfrm>
              <a:off x="2837214" y="2703692"/>
              <a:ext cx="739748" cy="276999"/>
            </a:xfrm>
            <a:prstGeom prst="rect">
              <a:avLst/>
            </a:prstGeom>
            <a:noFill/>
          </p:spPr>
          <p:txBody>
            <a:bodyPr wrap="square" lIns="0" tIns="0" rIns="0" bIns="0" rtlCol="0">
              <a:spAutoFit/>
            </a:bodyPr>
            <a:lstStyle/>
            <a:p>
              <a:pPr algn="ctr"/>
              <a:r>
                <a:rPr lang="en-US" sz="900" dirty="0"/>
                <a:t>Power factor correction</a:t>
              </a:r>
            </a:p>
          </p:txBody>
        </p:sp>
        <p:sp>
          <p:nvSpPr>
            <p:cNvPr id="74" name="Isosceles Triangle 73">
              <a:extLst>
                <a:ext uri="{FF2B5EF4-FFF2-40B4-BE49-F238E27FC236}">
                  <a16:creationId xmlns:a16="http://schemas.microsoft.com/office/drawing/2014/main" id="{FA208B94-4BF0-4291-BB02-C7FB9764881F}"/>
                </a:ext>
              </a:extLst>
            </p:cNvPr>
            <p:cNvSpPr/>
            <p:nvPr/>
          </p:nvSpPr>
          <p:spPr>
            <a:xfrm rot="5400000">
              <a:off x="3239283" y="1475788"/>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876FEAB5-003E-4966-B131-2F8F91A41F76}"/>
                </a:ext>
              </a:extLst>
            </p:cNvPr>
            <p:cNvCxnSpPr/>
            <p:nvPr/>
          </p:nvCxnSpPr>
          <p:spPr>
            <a:xfrm rot="5400000">
              <a:off x="3293799" y="1530304"/>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E5EDD6-D692-436E-9AF8-4AAAF1F4ECC2}"/>
                </a:ext>
              </a:extLst>
            </p:cNvPr>
            <p:cNvCxnSpPr>
              <a:cxnSpLocks/>
              <a:stCxn id="72" idx="1"/>
              <a:endCxn id="92" idx="0"/>
            </p:cNvCxnSpPr>
            <p:nvPr/>
          </p:nvCxnSpPr>
          <p:spPr>
            <a:xfrm flipV="1">
              <a:off x="3074599" y="1531053"/>
              <a:ext cx="557644" cy="90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367505E-6988-4E90-83B3-A451EC0DCEDC}"/>
                </a:ext>
              </a:extLst>
            </p:cNvPr>
            <p:cNvCxnSpPr>
              <a:cxnSpLocks/>
            </p:cNvCxnSpPr>
            <p:nvPr/>
          </p:nvCxnSpPr>
          <p:spPr>
            <a:xfrm>
              <a:off x="3374972" y="2021771"/>
              <a:ext cx="13752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5C5E37-9EFB-4F11-9CEA-A81A884F219A}"/>
                </a:ext>
              </a:extLst>
            </p:cNvPr>
            <p:cNvCxnSpPr>
              <a:cxnSpLocks/>
            </p:cNvCxnSpPr>
            <p:nvPr/>
          </p:nvCxnSpPr>
          <p:spPr>
            <a:xfrm>
              <a:off x="3438946" y="2117174"/>
              <a:ext cx="0" cy="57273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6FCD50B-46A6-4BB2-883C-DD03FB162836}"/>
                </a:ext>
              </a:extLst>
            </p:cNvPr>
            <p:cNvCxnSpPr>
              <a:cxnSpLocks/>
            </p:cNvCxnSpPr>
            <p:nvPr/>
          </p:nvCxnSpPr>
          <p:spPr>
            <a:xfrm>
              <a:off x="3445296" y="1530304"/>
              <a:ext cx="0" cy="465736"/>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08C2AEA-7386-4285-91AB-C566AAA40322}"/>
                </a:ext>
              </a:extLst>
            </p:cNvPr>
            <p:cNvCxnSpPr>
              <a:cxnSpLocks/>
            </p:cNvCxnSpPr>
            <p:nvPr/>
          </p:nvCxnSpPr>
          <p:spPr>
            <a:xfrm>
              <a:off x="3374972" y="2088446"/>
              <a:ext cx="13752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FA9A9F9C-645D-4914-91ED-05CDAE59CE56}"/>
                </a:ext>
              </a:extLst>
            </p:cNvPr>
            <p:cNvGrpSpPr/>
            <p:nvPr/>
          </p:nvGrpSpPr>
          <p:grpSpPr>
            <a:xfrm>
              <a:off x="3178796" y="1992823"/>
              <a:ext cx="132606" cy="109032"/>
              <a:chOff x="3268133" y="1617133"/>
              <a:chExt cx="190500" cy="156634"/>
            </a:xfrm>
          </p:grpSpPr>
          <p:sp>
            <p:nvSpPr>
              <p:cNvPr id="232" name="Isosceles Triangle 231">
                <a:extLst>
                  <a:ext uri="{FF2B5EF4-FFF2-40B4-BE49-F238E27FC236}">
                    <a16:creationId xmlns:a16="http://schemas.microsoft.com/office/drawing/2014/main" id="{75AE9C27-1728-4276-8E71-B3B00248C661}"/>
                  </a:ext>
                </a:extLst>
              </p:cNvPr>
              <p:cNvSpPr/>
              <p:nvPr/>
            </p:nvSpPr>
            <p:spPr>
              <a:xfrm>
                <a:off x="3268133"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a:extLst>
                  <a:ext uri="{FF2B5EF4-FFF2-40B4-BE49-F238E27FC236}">
                    <a16:creationId xmlns:a16="http://schemas.microsoft.com/office/drawing/2014/main" id="{2D66A03C-C4BB-4F4F-85C9-D2442F29DE74}"/>
                  </a:ext>
                </a:extLst>
              </p:cNvPr>
              <p:cNvCxnSpPr/>
              <p:nvPr/>
            </p:nvCxnSpPr>
            <p:spPr>
              <a:xfrm>
                <a:off x="3268133" y="1617133"/>
                <a:ext cx="19050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id="{613A7757-6B5D-4DF3-8CA3-FC4D114D7A67}"/>
                </a:ext>
              </a:extLst>
            </p:cNvPr>
            <p:cNvCxnSpPr>
              <a:cxnSpLocks/>
            </p:cNvCxnSpPr>
            <p:nvPr/>
          </p:nvCxnSpPr>
          <p:spPr>
            <a:xfrm>
              <a:off x="3242862" y="1893246"/>
              <a:ext cx="0" cy="30602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5124BAC-ED6F-400D-94C4-98DE783B2E6A}"/>
                </a:ext>
              </a:extLst>
            </p:cNvPr>
            <p:cNvCxnSpPr>
              <a:cxnSpLocks/>
            </p:cNvCxnSpPr>
            <p:nvPr/>
          </p:nvCxnSpPr>
          <p:spPr>
            <a:xfrm>
              <a:off x="3059982" y="1893246"/>
              <a:ext cx="0" cy="306022"/>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395A814-C0B7-4910-9E10-B9CFE4A30FAE}"/>
                </a:ext>
              </a:extLst>
            </p:cNvPr>
            <p:cNvCxnSpPr>
              <a:cxnSpLocks/>
            </p:cNvCxnSpPr>
            <p:nvPr/>
          </p:nvCxnSpPr>
          <p:spPr>
            <a:xfrm flipH="1">
              <a:off x="2926711" y="2047479"/>
              <a:ext cx="1332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65FCE8-DBF9-4D95-8C2F-0F0D87CF0202}"/>
                </a:ext>
              </a:extLst>
            </p:cNvPr>
            <p:cNvCxnSpPr>
              <a:cxnSpLocks/>
            </p:cNvCxnSpPr>
            <p:nvPr/>
          </p:nvCxnSpPr>
          <p:spPr>
            <a:xfrm flipH="1">
              <a:off x="3150495" y="1898042"/>
              <a:ext cx="9617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E4F306A-7FAA-4B2E-9435-4FE2372FACD4}"/>
                </a:ext>
              </a:extLst>
            </p:cNvPr>
            <p:cNvCxnSpPr>
              <a:cxnSpLocks/>
            </p:cNvCxnSpPr>
            <p:nvPr/>
          </p:nvCxnSpPr>
          <p:spPr>
            <a:xfrm flipH="1">
              <a:off x="3150495" y="2195963"/>
              <a:ext cx="9617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2E5E0EC-17F7-4008-970F-825163C9E9E3}"/>
                </a:ext>
              </a:extLst>
            </p:cNvPr>
            <p:cNvCxnSpPr>
              <a:cxnSpLocks/>
            </p:cNvCxnSpPr>
            <p:nvPr/>
          </p:nvCxnSpPr>
          <p:spPr>
            <a:xfrm flipH="1">
              <a:off x="3059480" y="1895363"/>
              <a:ext cx="93132" cy="10427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8EAE39D-988F-4C63-BCDA-BAA0E65744F4}"/>
                </a:ext>
              </a:extLst>
            </p:cNvPr>
            <p:cNvCxnSpPr>
              <a:cxnSpLocks/>
            </p:cNvCxnSpPr>
            <p:nvPr/>
          </p:nvCxnSpPr>
          <p:spPr>
            <a:xfrm>
              <a:off x="3062711" y="2087604"/>
              <a:ext cx="89902" cy="108888"/>
            </a:xfrm>
            <a:prstGeom prst="line">
              <a:avLst/>
            </a:prstGeom>
            <a:ln>
              <a:solidFill>
                <a:srgbClr val="007E3A"/>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AD272F-38DD-4AFB-9401-17ED6FF55FF4}"/>
                </a:ext>
              </a:extLst>
            </p:cNvPr>
            <p:cNvCxnSpPr>
              <a:cxnSpLocks/>
            </p:cNvCxnSpPr>
            <p:nvPr/>
          </p:nvCxnSpPr>
          <p:spPr>
            <a:xfrm>
              <a:off x="3151424" y="1530304"/>
              <a:ext cx="0" cy="36611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7A1E08-A32F-4FFE-829E-741BAEEC8356}"/>
                </a:ext>
              </a:extLst>
            </p:cNvPr>
            <p:cNvCxnSpPr>
              <a:cxnSpLocks/>
            </p:cNvCxnSpPr>
            <p:nvPr/>
          </p:nvCxnSpPr>
          <p:spPr>
            <a:xfrm>
              <a:off x="3151424" y="2190744"/>
              <a:ext cx="0" cy="4991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ADFF9A83-8D8A-494C-AC41-F19382B5A3E1}"/>
                </a:ext>
              </a:extLst>
            </p:cNvPr>
            <p:cNvSpPr txBox="1"/>
            <p:nvPr/>
          </p:nvSpPr>
          <p:spPr>
            <a:xfrm>
              <a:off x="3568700" y="1079454"/>
              <a:ext cx="385245" cy="276999"/>
            </a:xfrm>
            <a:prstGeom prst="rect">
              <a:avLst/>
            </a:prstGeom>
            <a:noFill/>
          </p:spPr>
          <p:txBody>
            <a:bodyPr wrap="square" lIns="0" tIns="0" rIns="0" bIns="0" rtlCol="0">
              <a:spAutoFit/>
            </a:bodyPr>
            <a:lstStyle/>
            <a:p>
              <a:pPr algn="ctr"/>
              <a:r>
                <a:rPr lang="en-US" sz="900"/>
                <a:t>DC</a:t>
              </a:r>
            </a:p>
            <a:p>
              <a:pPr algn="ctr"/>
              <a:r>
                <a:rPr lang="en-US" sz="900"/>
                <a:t>link</a:t>
              </a:r>
            </a:p>
          </p:txBody>
        </p:sp>
        <p:sp>
          <p:nvSpPr>
            <p:cNvPr id="92" name="Block Arc 91">
              <a:extLst>
                <a:ext uri="{FF2B5EF4-FFF2-40B4-BE49-F238E27FC236}">
                  <a16:creationId xmlns:a16="http://schemas.microsoft.com/office/drawing/2014/main" id="{36EA16A7-3BCA-4866-9DA8-FA57A1CE4AC8}"/>
                </a:ext>
              </a:extLst>
            </p:cNvPr>
            <p:cNvSpPr/>
            <p:nvPr/>
          </p:nvSpPr>
          <p:spPr>
            <a:xfrm>
              <a:off x="3632243" y="1489672"/>
              <a:ext cx="87314" cy="82761"/>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Block Arc 92">
              <a:extLst>
                <a:ext uri="{FF2B5EF4-FFF2-40B4-BE49-F238E27FC236}">
                  <a16:creationId xmlns:a16="http://schemas.microsoft.com/office/drawing/2014/main" id="{044E8F42-D81A-49E6-9A01-7B1984595EBC}"/>
                </a:ext>
              </a:extLst>
            </p:cNvPr>
            <p:cNvSpPr/>
            <p:nvPr/>
          </p:nvSpPr>
          <p:spPr>
            <a:xfrm rot="10800000">
              <a:off x="3719557" y="1491846"/>
              <a:ext cx="87312" cy="8058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4" name="Straight Connector 93">
              <a:extLst>
                <a:ext uri="{FF2B5EF4-FFF2-40B4-BE49-F238E27FC236}">
                  <a16:creationId xmlns:a16="http://schemas.microsoft.com/office/drawing/2014/main" id="{070E6C78-E38D-4799-8003-ED90B2C8E165}"/>
                </a:ext>
              </a:extLst>
            </p:cNvPr>
            <p:cNvCxnSpPr>
              <a:cxnSpLocks/>
            </p:cNvCxnSpPr>
            <p:nvPr/>
          </p:nvCxnSpPr>
          <p:spPr>
            <a:xfrm>
              <a:off x="3803163" y="1530304"/>
              <a:ext cx="23071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272CB63-43B6-4D24-B5EA-0AB826E78CC6}"/>
                </a:ext>
              </a:extLst>
            </p:cNvPr>
            <p:cNvGrpSpPr/>
            <p:nvPr/>
          </p:nvGrpSpPr>
          <p:grpSpPr>
            <a:xfrm>
              <a:off x="3800129" y="1952246"/>
              <a:ext cx="138114" cy="210314"/>
              <a:chOff x="2032792" y="2110486"/>
              <a:chExt cx="138114" cy="210314"/>
            </a:xfrm>
          </p:grpSpPr>
          <p:sp>
            <p:nvSpPr>
              <p:cNvPr id="229" name="Rectangle 228">
                <a:extLst>
                  <a:ext uri="{FF2B5EF4-FFF2-40B4-BE49-F238E27FC236}">
                    <a16:creationId xmlns:a16="http://schemas.microsoft.com/office/drawing/2014/main" id="{E51E3677-463E-44D8-9BA7-9994C4A81A8E}"/>
                  </a:ext>
                </a:extLst>
              </p:cNvPr>
              <p:cNvSpPr/>
              <p:nvPr/>
            </p:nvSpPr>
            <p:spPr>
              <a:xfrm>
                <a:off x="2068512" y="2110486"/>
                <a:ext cx="66675" cy="210314"/>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27F0BE38-CC98-4892-8A27-F3B1E9173915}"/>
                  </a:ext>
                </a:extLst>
              </p:cNvPr>
              <p:cNvCxnSpPr>
                <a:cxnSpLocks/>
              </p:cNvCxnSpPr>
              <p:nvPr/>
            </p:nvCxnSpPr>
            <p:spPr>
              <a:xfrm>
                <a:off x="2032792" y="2137483"/>
                <a:ext cx="138114" cy="13105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3C7B494-B1BF-4CF8-8F02-98B78A0EE928}"/>
                  </a:ext>
                </a:extLst>
              </p:cNvPr>
              <p:cNvCxnSpPr/>
              <p:nvPr/>
            </p:nvCxnSpPr>
            <p:spPr>
              <a:xfrm flipV="1">
                <a:off x="2168789" y="2265888"/>
                <a:ext cx="0" cy="4521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7B49569-E43B-4CE6-9456-75B8E9C56345}"/>
                </a:ext>
              </a:extLst>
            </p:cNvPr>
            <p:cNvCxnSpPr>
              <a:cxnSpLocks/>
            </p:cNvCxnSpPr>
            <p:nvPr/>
          </p:nvCxnSpPr>
          <p:spPr>
            <a:xfrm>
              <a:off x="3869187" y="1530304"/>
              <a:ext cx="0" cy="41770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17375EC-D782-4EA9-8EA4-B7C778927EC1}"/>
                </a:ext>
              </a:extLst>
            </p:cNvPr>
            <p:cNvCxnSpPr>
              <a:cxnSpLocks/>
            </p:cNvCxnSpPr>
            <p:nvPr/>
          </p:nvCxnSpPr>
          <p:spPr>
            <a:xfrm>
              <a:off x="3869186" y="2164294"/>
              <a:ext cx="0" cy="52594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412AB9B9-3C3A-4FC9-87AC-A8EDB98ABDA3}"/>
                </a:ext>
              </a:extLst>
            </p:cNvPr>
            <p:cNvSpPr txBox="1"/>
            <p:nvPr/>
          </p:nvSpPr>
          <p:spPr>
            <a:xfrm>
              <a:off x="5346700" y="1079454"/>
              <a:ext cx="385245" cy="276999"/>
            </a:xfrm>
            <a:prstGeom prst="rect">
              <a:avLst/>
            </a:prstGeom>
            <a:noFill/>
          </p:spPr>
          <p:txBody>
            <a:bodyPr wrap="square" lIns="0" tIns="0" rIns="0" bIns="0" rtlCol="0">
              <a:spAutoFit/>
            </a:bodyPr>
            <a:lstStyle/>
            <a:p>
              <a:pPr algn="ctr"/>
              <a:r>
                <a:rPr lang="en-US" sz="900"/>
                <a:t>Output</a:t>
              </a:r>
            </a:p>
            <a:p>
              <a:pPr algn="ctr"/>
              <a:r>
                <a:rPr lang="en-US" sz="900"/>
                <a:t>voltage</a:t>
              </a:r>
            </a:p>
          </p:txBody>
        </p:sp>
        <p:sp>
          <p:nvSpPr>
            <p:cNvPr id="99" name="Block Arc 98">
              <a:extLst>
                <a:ext uri="{FF2B5EF4-FFF2-40B4-BE49-F238E27FC236}">
                  <a16:creationId xmlns:a16="http://schemas.microsoft.com/office/drawing/2014/main" id="{BDE49111-7730-4686-9B77-6BF4B7311D1A}"/>
                </a:ext>
              </a:extLst>
            </p:cNvPr>
            <p:cNvSpPr/>
            <p:nvPr/>
          </p:nvSpPr>
          <p:spPr>
            <a:xfrm>
              <a:off x="5410243" y="1489672"/>
              <a:ext cx="87314" cy="82761"/>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Block Arc 99">
              <a:extLst>
                <a:ext uri="{FF2B5EF4-FFF2-40B4-BE49-F238E27FC236}">
                  <a16:creationId xmlns:a16="http://schemas.microsoft.com/office/drawing/2014/main" id="{94C058D0-D499-4BC7-B7B9-D9855A6293C1}"/>
                </a:ext>
              </a:extLst>
            </p:cNvPr>
            <p:cNvSpPr/>
            <p:nvPr/>
          </p:nvSpPr>
          <p:spPr>
            <a:xfrm rot="10800000">
              <a:off x="5497557" y="1491846"/>
              <a:ext cx="87312" cy="80587"/>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Straight Connector 100">
              <a:extLst>
                <a:ext uri="{FF2B5EF4-FFF2-40B4-BE49-F238E27FC236}">
                  <a16:creationId xmlns:a16="http://schemas.microsoft.com/office/drawing/2014/main" id="{86145728-8FBA-478C-8B41-9232602E56DC}"/>
                </a:ext>
              </a:extLst>
            </p:cNvPr>
            <p:cNvCxnSpPr>
              <a:cxnSpLocks/>
            </p:cNvCxnSpPr>
            <p:nvPr/>
          </p:nvCxnSpPr>
          <p:spPr>
            <a:xfrm>
              <a:off x="5581163" y="1530304"/>
              <a:ext cx="40900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33E0310A-4A91-4470-866B-EF8B8C10412A}"/>
                </a:ext>
              </a:extLst>
            </p:cNvPr>
            <p:cNvGrpSpPr/>
            <p:nvPr/>
          </p:nvGrpSpPr>
          <p:grpSpPr>
            <a:xfrm>
              <a:off x="5578129" y="1952246"/>
              <a:ext cx="138114" cy="210314"/>
              <a:chOff x="2032792" y="2110486"/>
              <a:chExt cx="138114" cy="210314"/>
            </a:xfrm>
          </p:grpSpPr>
          <p:sp>
            <p:nvSpPr>
              <p:cNvPr id="226" name="Rectangle 225">
                <a:extLst>
                  <a:ext uri="{FF2B5EF4-FFF2-40B4-BE49-F238E27FC236}">
                    <a16:creationId xmlns:a16="http://schemas.microsoft.com/office/drawing/2014/main" id="{8D4774D3-5BC2-4298-A766-4D861FF3C4FF}"/>
                  </a:ext>
                </a:extLst>
              </p:cNvPr>
              <p:cNvSpPr/>
              <p:nvPr/>
            </p:nvSpPr>
            <p:spPr>
              <a:xfrm>
                <a:off x="2068512" y="2110486"/>
                <a:ext cx="66675" cy="210314"/>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D4EEE900-2C5A-44D2-9C57-A8C96900E86E}"/>
                  </a:ext>
                </a:extLst>
              </p:cNvPr>
              <p:cNvCxnSpPr>
                <a:cxnSpLocks/>
              </p:cNvCxnSpPr>
              <p:nvPr/>
            </p:nvCxnSpPr>
            <p:spPr>
              <a:xfrm>
                <a:off x="2032792" y="2137483"/>
                <a:ext cx="138114" cy="13105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A08B303-3BBB-47D6-8B1A-406FD08AB4DA}"/>
                  </a:ext>
                </a:extLst>
              </p:cNvPr>
              <p:cNvCxnSpPr/>
              <p:nvPr/>
            </p:nvCxnSpPr>
            <p:spPr>
              <a:xfrm flipV="1">
                <a:off x="2168789" y="2265888"/>
                <a:ext cx="0" cy="4521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1C1E7AB-4F27-4EDC-8969-361737F82E52}"/>
                </a:ext>
              </a:extLst>
            </p:cNvPr>
            <p:cNvCxnSpPr>
              <a:cxnSpLocks/>
            </p:cNvCxnSpPr>
            <p:nvPr/>
          </p:nvCxnSpPr>
          <p:spPr>
            <a:xfrm>
              <a:off x="5647187" y="1530304"/>
              <a:ext cx="0" cy="41770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94B026A-86FC-4C93-ABA0-9E29F34DCBEA}"/>
                </a:ext>
              </a:extLst>
            </p:cNvPr>
            <p:cNvCxnSpPr>
              <a:cxnSpLocks/>
            </p:cNvCxnSpPr>
            <p:nvPr/>
          </p:nvCxnSpPr>
          <p:spPr>
            <a:xfrm>
              <a:off x="5647186" y="2164294"/>
              <a:ext cx="0" cy="52594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F31B68E0-0369-4D1A-A7DC-72F10C1D2808}"/>
                </a:ext>
              </a:extLst>
            </p:cNvPr>
            <p:cNvSpPr txBox="1"/>
            <p:nvPr/>
          </p:nvSpPr>
          <p:spPr>
            <a:xfrm>
              <a:off x="4077269" y="2813957"/>
              <a:ext cx="1141015" cy="138499"/>
            </a:xfrm>
            <a:prstGeom prst="rect">
              <a:avLst/>
            </a:prstGeom>
            <a:noFill/>
          </p:spPr>
          <p:txBody>
            <a:bodyPr wrap="square" lIns="0" tIns="0" rIns="0" bIns="0" rtlCol="0">
              <a:spAutoFit/>
            </a:bodyPr>
            <a:lstStyle/>
            <a:p>
              <a:pPr algn="ctr"/>
              <a:r>
                <a:rPr lang="en-US" sz="900"/>
                <a:t>DC/DC converter</a:t>
              </a:r>
            </a:p>
          </p:txBody>
        </p:sp>
        <p:sp>
          <p:nvSpPr>
            <p:cNvPr id="106" name="Isosceles Triangle 105">
              <a:extLst>
                <a:ext uri="{FF2B5EF4-FFF2-40B4-BE49-F238E27FC236}">
                  <a16:creationId xmlns:a16="http://schemas.microsoft.com/office/drawing/2014/main" id="{CC886E29-D0BB-43FA-A2FF-5B20AF4D388D}"/>
                </a:ext>
              </a:extLst>
            </p:cNvPr>
            <p:cNvSpPr/>
            <p:nvPr/>
          </p:nvSpPr>
          <p:spPr>
            <a:xfrm>
              <a:off x="5002631" y="1639949"/>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EED8F2A7-F746-4A9F-BE94-0B5DBA80CD49}"/>
                </a:ext>
              </a:extLst>
            </p:cNvPr>
            <p:cNvCxnSpPr/>
            <p:nvPr/>
          </p:nvCxnSpPr>
          <p:spPr>
            <a:xfrm>
              <a:off x="5002631" y="1639949"/>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E740323-263C-4D3E-BC70-79175667E774}"/>
                </a:ext>
              </a:extLst>
            </p:cNvPr>
            <p:cNvCxnSpPr>
              <a:cxnSpLocks/>
            </p:cNvCxnSpPr>
            <p:nvPr/>
          </p:nvCxnSpPr>
          <p:spPr>
            <a:xfrm>
              <a:off x="5171248" y="2021771"/>
              <a:ext cx="13752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C5552F5-75B8-40C2-8C78-23454E85128C}"/>
                </a:ext>
              </a:extLst>
            </p:cNvPr>
            <p:cNvCxnSpPr>
              <a:cxnSpLocks/>
            </p:cNvCxnSpPr>
            <p:nvPr/>
          </p:nvCxnSpPr>
          <p:spPr>
            <a:xfrm>
              <a:off x="5235222" y="2117174"/>
              <a:ext cx="0" cy="57273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4844281-0769-4B7E-A74C-1E6BD46E52D5}"/>
                </a:ext>
              </a:extLst>
            </p:cNvPr>
            <p:cNvCxnSpPr>
              <a:cxnSpLocks/>
            </p:cNvCxnSpPr>
            <p:nvPr/>
          </p:nvCxnSpPr>
          <p:spPr>
            <a:xfrm>
              <a:off x="5241572" y="1530304"/>
              <a:ext cx="0" cy="465736"/>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ECFE0B-F773-41EF-9E38-A94A983C8148}"/>
                </a:ext>
              </a:extLst>
            </p:cNvPr>
            <p:cNvCxnSpPr>
              <a:cxnSpLocks/>
            </p:cNvCxnSpPr>
            <p:nvPr/>
          </p:nvCxnSpPr>
          <p:spPr>
            <a:xfrm>
              <a:off x="5171248" y="2088446"/>
              <a:ext cx="13752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FFCE3328-97DD-480A-9EC5-94A3458A1CA6}"/>
                </a:ext>
              </a:extLst>
            </p:cNvPr>
            <p:cNvGrpSpPr/>
            <p:nvPr/>
          </p:nvGrpSpPr>
          <p:grpSpPr>
            <a:xfrm>
              <a:off x="4162988" y="1837788"/>
              <a:ext cx="87025" cy="71554"/>
              <a:chOff x="3268133" y="1617133"/>
              <a:chExt cx="190500" cy="156634"/>
            </a:xfrm>
          </p:grpSpPr>
          <p:sp>
            <p:nvSpPr>
              <p:cNvPr id="224" name="Isosceles Triangle 223">
                <a:extLst>
                  <a:ext uri="{FF2B5EF4-FFF2-40B4-BE49-F238E27FC236}">
                    <a16:creationId xmlns:a16="http://schemas.microsoft.com/office/drawing/2014/main" id="{16D1F956-0B50-4585-A092-6ED624D25D2E}"/>
                  </a:ext>
                </a:extLst>
              </p:cNvPr>
              <p:cNvSpPr/>
              <p:nvPr/>
            </p:nvSpPr>
            <p:spPr>
              <a:xfrm>
                <a:off x="3268133"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id="{86E86573-0BD8-4F62-B30E-8C85488CC323}"/>
                  </a:ext>
                </a:extLst>
              </p:cNvPr>
              <p:cNvCxnSpPr/>
              <p:nvPr/>
            </p:nvCxnSpPr>
            <p:spPr>
              <a:xfrm>
                <a:off x="3268133" y="1617133"/>
                <a:ext cx="19050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a:extLst>
                <a:ext uri="{FF2B5EF4-FFF2-40B4-BE49-F238E27FC236}">
                  <a16:creationId xmlns:a16="http://schemas.microsoft.com/office/drawing/2014/main" id="{D27E4B28-570A-4DBB-BA28-7A78CB8E320D}"/>
                </a:ext>
              </a:extLst>
            </p:cNvPr>
            <p:cNvCxnSpPr>
              <a:cxnSpLocks/>
            </p:cNvCxnSpPr>
            <p:nvPr/>
          </p:nvCxnSpPr>
          <p:spPr>
            <a:xfrm>
              <a:off x="4205032" y="1772439"/>
              <a:ext cx="0" cy="20083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733A455-E5D4-47E1-B7C7-319C9A2B02E6}"/>
                </a:ext>
              </a:extLst>
            </p:cNvPr>
            <p:cNvCxnSpPr>
              <a:cxnSpLocks/>
            </p:cNvCxnSpPr>
            <p:nvPr/>
          </p:nvCxnSpPr>
          <p:spPr>
            <a:xfrm>
              <a:off x="4085014" y="1772439"/>
              <a:ext cx="0" cy="200832"/>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83B059C-E8C4-4D4C-8162-0395CE078ECC}"/>
                </a:ext>
              </a:extLst>
            </p:cNvPr>
            <p:cNvCxnSpPr>
              <a:cxnSpLocks/>
            </p:cNvCxnSpPr>
            <p:nvPr/>
          </p:nvCxnSpPr>
          <p:spPr>
            <a:xfrm flipH="1">
              <a:off x="3997553" y="1873657"/>
              <a:ext cx="8746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70B66D-DED1-45FD-8345-CB8FAD81C86F}"/>
                </a:ext>
              </a:extLst>
            </p:cNvPr>
            <p:cNvCxnSpPr>
              <a:cxnSpLocks/>
            </p:cNvCxnSpPr>
            <p:nvPr/>
          </p:nvCxnSpPr>
          <p:spPr>
            <a:xfrm flipH="1">
              <a:off x="4144415" y="1775586"/>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CF182D8-6F2B-4EB0-990A-28C19C08B075}"/>
                </a:ext>
              </a:extLst>
            </p:cNvPr>
            <p:cNvCxnSpPr>
              <a:cxnSpLocks/>
            </p:cNvCxnSpPr>
            <p:nvPr/>
          </p:nvCxnSpPr>
          <p:spPr>
            <a:xfrm flipH="1">
              <a:off x="4144415" y="1971102"/>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1D5003B-8C8E-43D9-A7C0-2CE88F568831}"/>
                </a:ext>
              </a:extLst>
            </p:cNvPr>
            <p:cNvCxnSpPr>
              <a:cxnSpLocks/>
            </p:cNvCxnSpPr>
            <p:nvPr/>
          </p:nvCxnSpPr>
          <p:spPr>
            <a:xfrm flipH="1">
              <a:off x="4084685" y="1773828"/>
              <a:ext cx="61119" cy="6843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56C0596-0038-46D8-AC43-53261516FDFF}"/>
                </a:ext>
              </a:extLst>
            </p:cNvPr>
            <p:cNvCxnSpPr>
              <a:cxnSpLocks/>
            </p:cNvCxnSpPr>
            <p:nvPr/>
          </p:nvCxnSpPr>
          <p:spPr>
            <a:xfrm>
              <a:off x="4086805" y="1899990"/>
              <a:ext cx="59000" cy="71460"/>
            </a:xfrm>
            <a:prstGeom prst="line">
              <a:avLst/>
            </a:prstGeom>
            <a:ln>
              <a:solidFill>
                <a:srgbClr val="007E3A"/>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9AAC530-C091-4BAC-97A8-B88E59C61A74}"/>
                </a:ext>
              </a:extLst>
            </p:cNvPr>
            <p:cNvCxnSpPr>
              <a:cxnSpLocks/>
            </p:cNvCxnSpPr>
            <p:nvPr/>
          </p:nvCxnSpPr>
          <p:spPr>
            <a:xfrm>
              <a:off x="4145025" y="1530304"/>
              <a:ext cx="0" cy="24421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27503FE-9752-4146-9C41-49E5BB8FC573}"/>
                </a:ext>
              </a:extLst>
            </p:cNvPr>
            <p:cNvCxnSpPr>
              <a:cxnSpLocks/>
            </p:cNvCxnSpPr>
            <p:nvPr/>
          </p:nvCxnSpPr>
          <p:spPr>
            <a:xfrm>
              <a:off x="4145025" y="1967677"/>
              <a:ext cx="0" cy="16041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22" name="Isosceles Triangle 121">
              <a:extLst>
                <a:ext uri="{FF2B5EF4-FFF2-40B4-BE49-F238E27FC236}">
                  <a16:creationId xmlns:a16="http://schemas.microsoft.com/office/drawing/2014/main" id="{F2E80973-AD99-4FCC-BA15-191A71829E5F}"/>
                </a:ext>
              </a:extLst>
            </p:cNvPr>
            <p:cNvSpPr/>
            <p:nvPr/>
          </p:nvSpPr>
          <p:spPr>
            <a:xfrm>
              <a:off x="5002631" y="2401949"/>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777B5FF2-417D-48C1-ACE9-6E8D015B545F}"/>
                </a:ext>
              </a:extLst>
            </p:cNvPr>
            <p:cNvCxnSpPr/>
            <p:nvPr/>
          </p:nvCxnSpPr>
          <p:spPr>
            <a:xfrm>
              <a:off x="5002631" y="2401949"/>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24" name="Isosceles Triangle 123">
              <a:extLst>
                <a:ext uri="{FF2B5EF4-FFF2-40B4-BE49-F238E27FC236}">
                  <a16:creationId xmlns:a16="http://schemas.microsoft.com/office/drawing/2014/main" id="{D6452E2D-8081-4150-817D-551D43770BCE}"/>
                </a:ext>
              </a:extLst>
            </p:cNvPr>
            <p:cNvSpPr/>
            <p:nvPr/>
          </p:nvSpPr>
          <p:spPr>
            <a:xfrm>
              <a:off x="4820598" y="1639949"/>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838BB26F-4D51-44ED-BECE-08A8577B75D8}"/>
                </a:ext>
              </a:extLst>
            </p:cNvPr>
            <p:cNvCxnSpPr/>
            <p:nvPr/>
          </p:nvCxnSpPr>
          <p:spPr>
            <a:xfrm>
              <a:off x="4820598" y="1639949"/>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26" name="Isosceles Triangle 125">
              <a:extLst>
                <a:ext uri="{FF2B5EF4-FFF2-40B4-BE49-F238E27FC236}">
                  <a16:creationId xmlns:a16="http://schemas.microsoft.com/office/drawing/2014/main" id="{9E71AA11-8638-4567-BF57-3CEE6079BF05}"/>
                </a:ext>
              </a:extLst>
            </p:cNvPr>
            <p:cNvSpPr/>
            <p:nvPr/>
          </p:nvSpPr>
          <p:spPr>
            <a:xfrm>
              <a:off x="4820598" y="2401949"/>
              <a:ext cx="132606" cy="1090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D4793AAF-EA2B-4790-87E8-B0DDEB53E7C5}"/>
                </a:ext>
              </a:extLst>
            </p:cNvPr>
            <p:cNvCxnSpPr/>
            <p:nvPr/>
          </p:nvCxnSpPr>
          <p:spPr>
            <a:xfrm>
              <a:off x="4820598" y="2401949"/>
              <a:ext cx="13260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5590277-F806-431A-8345-F17244E9392F}"/>
                </a:ext>
              </a:extLst>
            </p:cNvPr>
            <p:cNvCxnSpPr>
              <a:cxnSpLocks/>
              <a:endCxn id="180" idx="6"/>
            </p:cNvCxnSpPr>
            <p:nvPr/>
          </p:nvCxnSpPr>
          <p:spPr>
            <a:xfrm>
              <a:off x="3983566" y="1530304"/>
              <a:ext cx="474865" cy="234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26A6249-6E97-4866-9C57-0D3427BFFE63}"/>
                </a:ext>
              </a:extLst>
            </p:cNvPr>
            <p:cNvCxnSpPr>
              <a:cxnSpLocks/>
              <a:endCxn id="191" idx="6"/>
            </p:cNvCxnSpPr>
            <p:nvPr/>
          </p:nvCxnSpPr>
          <p:spPr>
            <a:xfrm>
              <a:off x="2338494" y="2690284"/>
              <a:ext cx="2119936" cy="18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1FCBB6D4-8176-46FB-8829-8189F8F829E0}"/>
                </a:ext>
              </a:extLst>
            </p:cNvPr>
            <p:cNvGrpSpPr/>
            <p:nvPr/>
          </p:nvGrpSpPr>
          <p:grpSpPr>
            <a:xfrm>
              <a:off x="4452971" y="1837788"/>
              <a:ext cx="87025" cy="71554"/>
              <a:chOff x="3268133" y="1617133"/>
              <a:chExt cx="190500" cy="156634"/>
            </a:xfrm>
          </p:grpSpPr>
          <p:sp>
            <p:nvSpPr>
              <p:cNvPr id="222" name="Isosceles Triangle 221">
                <a:extLst>
                  <a:ext uri="{FF2B5EF4-FFF2-40B4-BE49-F238E27FC236}">
                    <a16:creationId xmlns:a16="http://schemas.microsoft.com/office/drawing/2014/main" id="{249C8682-C99C-440F-8744-6A6093678C2B}"/>
                  </a:ext>
                </a:extLst>
              </p:cNvPr>
              <p:cNvSpPr/>
              <p:nvPr/>
            </p:nvSpPr>
            <p:spPr>
              <a:xfrm>
                <a:off x="3268133"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60429D6E-95C2-4073-A0BC-C366CC4DBBD7}"/>
                  </a:ext>
                </a:extLst>
              </p:cNvPr>
              <p:cNvCxnSpPr/>
              <p:nvPr/>
            </p:nvCxnSpPr>
            <p:spPr>
              <a:xfrm>
                <a:off x="3268133" y="1617133"/>
                <a:ext cx="19050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a:extLst>
                <a:ext uri="{FF2B5EF4-FFF2-40B4-BE49-F238E27FC236}">
                  <a16:creationId xmlns:a16="http://schemas.microsoft.com/office/drawing/2014/main" id="{BE287626-C31A-4005-9BAE-0B9BBF1B15D8}"/>
                </a:ext>
              </a:extLst>
            </p:cNvPr>
            <p:cNvCxnSpPr>
              <a:cxnSpLocks/>
            </p:cNvCxnSpPr>
            <p:nvPr/>
          </p:nvCxnSpPr>
          <p:spPr>
            <a:xfrm>
              <a:off x="4495015" y="1772439"/>
              <a:ext cx="0" cy="20083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7E7A4CF-4E56-4220-B86D-94A3F8AD968D}"/>
                </a:ext>
              </a:extLst>
            </p:cNvPr>
            <p:cNvCxnSpPr>
              <a:cxnSpLocks/>
            </p:cNvCxnSpPr>
            <p:nvPr/>
          </p:nvCxnSpPr>
          <p:spPr>
            <a:xfrm>
              <a:off x="4374997" y="1772439"/>
              <a:ext cx="0" cy="200832"/>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3837944-ED7A-4DBA-8E9C-1F70047FC14E}"/>
                </a:ext>
              </a:extLst>
            </p:cNvPr>
            <p:cNvCxnSpPr>
              <a:cxnSpLocks/>
            </p:cNvCxnSpPr>
            <p:nvPr/>
          </p:nvCxnSpPr>
          <p:spPr>
            <a:xfrm flipH="1">
              <a:off x="4287536" y="1873657"/>
              <a:ext cx="8746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31AE9C6-4563-4CF1-9ABB-16B418C742A7}"/>
                </a:ext>
              </a:extLst>
            </p:cNvPr>
            <p:cNvCxnSpPr>
              <a:cxnSpLocks/>
            </p:cNvCxnSpPr>
            <p:nvPr/>
          </p:nvCxnSpPr>
          <p:spPr>
            <a:xfrm flipH="1">
              <a:off x="4434398" y="1775586"/>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DA5800B-8B3F-4969-9755-41FE8D81B5E1}"/>
                </a:ext>
              </a:extLst>
            </p:cNvPr>
            <p:cNvCxnSpPr>
              <a:cxnSpLocks/>
            </p:cNvCxnSpPr>
            <p:nvPr/>
          </p:nvCxnSpPr>
          <p:spPr>
            <a:xfrm flipH="1">
              <a:off x="4434398" y="1971102"/>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66E457C-BEDE-4853-A8C3-9F6CC6360578}"/>
                </a:ext>
              </a:extLst>
            </p:cNvPr>
            <p:cNvCxnSpPr>
              <a:cxnSpLocks/>
            </p:cNvCxnSpPr>
            <p:nvPr/>
          </p:nvCxnSpPr>
          <p:spPr>
            <a:xfrm flipH="1">
              <a:off x="4374668" y="1773828"/>
              <a:ext cx="61119" cy="6843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E8AED8E-854E-4533-ABC4-6AB57C392BAA}"/>
                </a:ext>
              </a:extLst>
            </p:cNvPr>
            <p:cNvCxnSpPr>
              <a:cxnSpLocks/>
            </p:cNvCxnSpPr>
            <p:nvPr/>
          </p:nvCxnSpPr>
          <p:spPr>
            <a:xfrm>
              <a:off x="4376788" y="1899990"/>
              <a:ext cx="59000" cy="71460"/>
            </a:xfrm>
            <a:prstGeom prst="line">
              <a:avLst/>
            </a:prstGeom>
            <a:ln>
              <a:solidFill>
                <a:srgbClr val="007E3A"/>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A613076-9BD3-4666-A6A9-3237CE1354D6}"/>
                </a:ext>
              </a:extLst>
            </p:cNvPr>
            <p:cNvCxnSpPr>
              <a:cxnSpLocks/>
            </p:cNvCxnSpPr>
            <p:nvPr/>
          </p:nvCxnSpPr>
          <p:spPr>
            <a:xfrm>
              <a:off x="4435008" y="1530304"/>
              <a:ext cx="0" cy="24421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9A904D4-D931-4647-9FD5-71CC0B5BB96B}"/>
                </a:ext>
              </a:extLst>
            </p:cNvPr>
            <p:cNvCxnSpPr>
              <a:cxnSpLocks/>
            </p:cNvCxnSpPr>
            <p:nvPr/>
          </p:nvCxnSpPr>
          <p:spPr>
            <a:xfrm>
              <a:off x="4435008" y="1967677"/>
              <a:ext cx="0" cy="16041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66CC0C49-7F3C-45FB-A39B-CBD21B0B72E2}"/>
                </a:ext>
              </a:extLst>
            </p:cNvPr>
            <p:cNvGrpSpPr/>
            <p:nvPr/>
          </p:nvGrpSpPr>
          <p:grpSpPr>
            <a:xfrm>
              <a:off x="4162988" y="2312293"/>
              <a:ext cx="87025" cy="71554"/>
              <a:chOff x="3268133" y="1617133"/>
              <a:chExt cx="190500" cy="156634"/>
            </a:xfrm>
          </p:grpSpPr>
          <p:sp>
            <p:nvSpPr>
              <p:cNvPr id="220" name="Isosceles Triangle 219">
                <a:extLst>
                  <a:ext uri="{FF2B5EF4-FFF2-40B4-BE49-F238E27FC236}">
                    <a16:creationId xmlns:a16="http://schemas.microsoft.com/office/drawing/2014/main" id="{F67185A7-6CD4-4EDB-BE2E-9F51C9A38B8F}"/>
                  </a:ext>
                </a:extLst>
              </p:cNvPr>
              <p:cNvSpPr/>
              <p:nvPr/>
            </p:nvSpPr>
            <p:spPr>
              <a:xfrm>
                <a:off x="3268133"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93818ED4-13D0-4127-932D-FE21B340D5EA}"/>
                  </a:ext>
                </a:extLst>
              </p:cNvPr>
              <p:cNvCxnSpPr/>
              <p:nvPr/>
            </p:nvCxnSpPr>
            <p:spPr>
              <a:xfrm>
                <a:off x="3268133" y="1617133"/>
                <a:ext cx="19050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a:extLst>
                <a:ext uri="{FF2B5EF4-FFF2-40B4-BE49-F238E27FC236}">
                  <a16:creationId xmlns:a16="http://schemas.microsoft.com/office/drawing/2014/main" id="{AF8D38A3-64E0-4A5C-B7CF-A691B4B48C6C}"/>
                </a:ext>
              </a:extLst>
            </p:cNvPr>
            <p:cNvCxnSpPr>
              <a:cxnSpLocks/>
            </p:cNvCxnSpPr>
            <p:nvPr/>
          </p:nvCxnSpPr>
          <p:spPr>
            <a:xfrm>
              <a:off x="4205032" y="2246944"/>
              <a:ext cx="0" cy="20083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DF4CEB5-E876-4614-BDA4-50E40285D27C}"/>
                </a:ext>
              </a:extLst>
            </p:cNvPr>
            <p:cNvCxnSpPr>
              <a:cxnSpLocks/>
            </p:cNvCxnSpPr>
            <p:nvPr/>
          </p:nvCxnSpPr>
          <p:spPr>
            <a:xfrm>
              <a:off x="4085014" y="2246944"/>
              <a:ext cx="0" cy="200832"/>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4237E31-C920-4DDB-9A60-84765E6464CF}"/>
                </a:ext>
              </a:extLst>
            </p:cNvPr>
            <p:cNvCxnSpPr>
              <a:cxnSpLocks/>
            </p:cNvCxnSpPr>
            <p:nvPr/>
          </p:nvCxnSpPr>
          <p:spPr>
            <a:xfrm flipH="1">
              <a:off x="3997553" y="2348162"/>
              <a:ext cx="8746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C6994E3-ED1D-4572-A664-3E092DBC223E}"/>
                </a:ext>
              </a:extLst>
            </p:cNvPr>
            <p:cNvCxnSpPr>
              <a:cxnSpLocks/>
            </p:cNvCxnSpPr>
            <p:nvPr/>
          </p:nvCxnSpPr>
          <p:spPr>
            <a:xfrm flipH="1">
              <a:off x="4144415" y="2250091"/>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1F5DF65-6303-43CD-A600-B8D9E07688C1}"/>
                </a:ext>
              </a:extLst>
            </p:cNvPr>
            <p:cNvCxnSpPr>
              <a:cxnSpLocks/>
            </p:cNvCxnSpPr>
            <p:nvPr/>
          </p:nvCxnSpPr>
          <p:spPr>
            <a:xfrm flipH="1">
              <a:off x="4144415" y="2445607"/>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6E83F76-3587-45D2-8A4C-570FB6A788A3}"/>
                </a:ext>
              </a:extLst>
            </p:cNvPr>
            <p:cNvCxnSpPr>
              <a:cxnSpLocks/>
            </p:cNvCxnSpPr>
            <p:nvPr/>
          </p:nvCxnSpPr>
          <p:spPr>
            <a:xfrm flipH="1">
              <a:off x="4084685" y="2248333"/>
              <a:ext cx="61119" cy="6843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EA0C92E-7F94-4C12-8EA6-F6BA20ECFECE}"/>
                </a:ext>
              </a:extLst>
            </p:cNvPr>
            <p:cNvCxnSpPr>
              <a:cxnSpLocks/>
            </p:cNvCxnSpPr>
            <p:nvPr/>
          </p:nvCxnSpPr>
          <p:spPr>
            <a:xfrm>
              <a:off x="4086805" y="2374495"/>
              <a:ext cx="59000" cy="71460"/>
            </a:xfrm>
            <a:prstGeom prst="line">
              <a:avLst/>
            </a:prstGeom>
            <a:ln>
              <a:solidFill>
                <a:srgbClr val="007E3A"/>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E872F57-7BD5-4816-ADBF-208029B742AD}"/>
                </a:ext>
              </a:extLst>
            </p:cNvPr>
            <p:cNvCxnSpPr>
              <a:cxnSpLocks/>
            </p:cNvCxnSpPr>
            <p:nvPr/>
          </p:nvCxnSpPr>
          <p:spPr>
            <a:xfrm>
              <a:off x="4145025" y="2004809"/>
              <a:ext cx="0" cy="24421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9ED817F-8617-41A7-B81B-CDD7219E5B41}"/>
                </a:ext>
              </a:extLst>
            </p:cNvPr>
            <p:cNvCxnSpPr>
              <a:cxnSpLocks/>
            </p:cNvCxnSpPr>
            <p:nvPr/>
          </p:nvCxnSpPr>
          <p:spPr>
            <a:xfrm>
              <a:off x="4145025" y="2442182"/>
              <a:ext cx="0" cy="24772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D8C4D317-1515-4E24-A4C3-F779B91C5456}"/>
                </a:ext>
              </a:extLst>
            </p:cNvPr>
            <p:cNvGrpSpPr/>
            <p:nvPr/>
          </p:nvGrpSpPr>
          <p:grpSpPr>
            <a:xfrm>
              <a:off x="4452971" y="2312293"/>
              <a:ext cx="87025" cy="71554"/>
              <a:chOff x="3268133" y="1617133"/>
              <a:chExt cx="190500" cy="156634"/>
            </a:xfrm>
          </p:grpSpPr>
          <p:sp>
            <p:nvSpPr>
              <p:cNvPr id="218" name="Isosceles Triangle 217">
                <a:extLst>
                  <a:ext uri="{FF2B5EF4-FFF2-40B4-BE49-F238E27FC236}">
                    <a16:creationId xmlns:a16="http://schemas.microsoft.com/office/drawing/2014/main" id="{AAAF6E7D-508E-44D2-BEA4-80C06D2ED971}"/>
                  </a:ext>
                </a:extLst>
              </p:cNvPr>
              <p:cNvSpPr/>
              <p:nvPr/>
            </p:nvSpPr>
            <p:spPr>
              <a:xfrm>
                <a:off x="3268133"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AE819BBC-FFD0-4DA1-89FA-A84C1FAA9FAD}"/>
                  </a:ext>
                </a:extLst>
              </p:cNvPr>
              <p:cNvCxnSpPr/>
              <p:nvPr/>
            </p:nvCxnSpPr>
            <p:spPr>
              <a:xfrm>
                <a:off x="3268133" y="1617133"/>
                <a:ext cx="19050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73773AF6-C1C4-4A8D-809A-14C441661C9E}"/>
                </a:ext>
              </a:extLst>
            </p:cNvPr>
            <p:cNvCxnSpPr>
              <a:cxnSpLocks/>
            </p:cNvCxnSpPr>
            <p:nvPr/>
          </p:nvCxnSpPr>
          <p:spPr>
            <a:xfrm>
              <a:off x="4495015" y="2246944"/>
              <a:ext cx="0" cy="20083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5D693DE-8B46-4E96-9827-31B9E7AFE5D9}"/>
                </a:ext>
              </a:extLst>
            </p:cNvPr>
            <p:cNvCxnSpPr>
              <a:cxnSpLocks/>
            </p:cNvCxnSpPr>
            <p:nvPr/>
          </p:nvCxnSpPr>
          <p:spPr>
            <a:xfrm>
              <a:off x="4374997" y="2246944"/>
              <a:ext cx="0" cy="200832"/>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462F7B-5A63-40EA-B8B9-E47E2FF3B9C5}"/>
                </a:ext>
              </a:extLst>
            </p:cNvPr>
            <p:cNvCxnSpPr>
              <a:cxnSpLocks/>
            </p:cNvCxnSpPr>
            <p:nvPr/>
          </p:nvCxnSpPr>
          <p:spPr>
            <a:xfrm flipH="1">
              <a:off x="4287536" y="2348162"/>
              <a:ext cx="8746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F267998-1624-4335-8789-5895E6296BB5}"/>
                </a:ext>
              </a:extLst>
            </p:cNvPr>
            <p:cNvCxnSpPr>
              <a:cxnSpLocks/>
            </p:cNvCxnSpPr>
            <p:nvPr/>
          </p:nvCxnSpPr>
          <p:spPr>
            <a:xfrm flipH="1">
              <a:off x="4434398" y="2250091"/>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30057E8-82F7-4F21-8504-6AFE282D1397}"/>
                </a:ext>
              </a:extLst>
            </p:cNvPr>
            <p:cNvCxnSpPr>
              <a:cxnSpLocks/>
            </p:cNvCxnSpPr>
            <p:nvPr/>
          </p:nvCxnSpPr>
          <p:spPr>
            <a:xfrm flipH="1">
              <a:off x="4434398" y="2445607"/>
              <a:ext cx="6311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984A30C-CF8F-47C2-A07A-5FB85570B4F6}"/>
                </a:ext>
              </a:extLst>
            </p:cNvPr>
            <p:cNvCxnSpPr>
              <a:cxnSpLocks/>
            </p:cNvCxnSpPr>
            <p:nvPr/>
          </p:nvCxnSpPr>
          <p:spPr>
            <a:xfrm flipH="1">
              <a:off x="4374668" y="2248333"/>
              <a:ext cx="61119" cy="6843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25089A1-ADAE-487A-A029-ED35F5397F27}"/>
                </a:ext>
              </a:extLst>
            </p:cNvPr>
            <p:cNvCxnSpPr>
              <a:cxnSpLocks/>
            </p:cNvCxnSpPr>
            <p:nvPr/>
          </p:nvCxnSpPr>
          <p:spPr>
            <a:xfrm>
              <a:off x="4376788" y="2374494"/>
              <a:ext cx="59000" cy="71460"/>
            </a:xfrm>
            <a:prstGeom prst="line">
              <a:avLst/>
            </a:prstGeom>
            <a:ln>
              <a:solidFill>
                <a:srgbClr val="007E3A"/>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E48A3C-68C5-4F72-BB43-D53B3675EC0D}"/>
                </a:ext>
              </a:extLst>
            </p:cNvPr>
            <p:cNvCxnSpPr>
              <a:cxnSpLocks/>
            </p:cNvCxnSpPr>
            <p:nvPr/>
          </p:nvCxnSpPr>
          <p:spPr>
            <a:xfrm>
              <a:off x="4435008" y="2004809"/>
              <a:ext cx="0" cy="24421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CBA3556-872C-443C-8BC5-15A9279AA286}"/>
                </a:ext>
              </a:extLst>
            </p:cNvPr>
            <p:cNvCxnSpPr>
              <a:cxnSpLocks/>
            </p:cNvCxnSpPr>
            <p:nvPr/>
          </p:nvCxnSpPr>
          <p:spPr>
            <a:xfrm>
              <a:off x="4435008" y="2442182"/>
              <a:ext cx="0" cy="25458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038D871-9BBF-43ED-AE67-C3E719F5A1C8}"/>
                </a:ext>
              </a:extLst>
            </p:cNvPr>
            <p:cNvCxnSpPr>
              <a:cxnSpLocks/>
            </p:cNvCxnSpPr>
            <p:nvPr/>
          </p:nvCxnSpPr>
          <p:spPr>
            <a:xfrm>
              <a:off x="4886387" y="1530304"/>
              <a:ext cx="0" cy="115960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960A3B3-7B0D-4212-B55C-9D3F63A6BFD3}"/>
                </a:ext>
              </a:extLst>
            </p:cNvPr>
            <p:cNvCxnSpPr>
              <a:cxnSpLocks/>
            </p:cNvCxnSpPr>
            <p:nvPr/>
          </p:nvCxnSpPr>
          <p:spPr>
            <a:xfrm>
              <a:off x="5067362" y="1530304"/>
              <a:ext cx="0" cy="115960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3436351-4FB1-4DE9-BB97-9747E3043DCA}"/>
                </a:ext>
              </a:extLst>
            </p:cNvPr>
            <p:cNvCxnSpPr>
              <a:cxnSpLocks/>
            </p:cNvCxnSpPr>
            <p:nvPr/>
          </p:nvCxnSpPr>
          <p:spPr>
            <a:xfrm flipH="1">
              <a:off x="4145390" y="2021771"/>
              <a:ext cx="46682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DE67D12-F0F7-4D73-8AE3-11047D69A584}"/>
                </a:ext>
              </a:extLst>
            </p:cNvPr>
            <p:cNvCxnSpPr>
              <a:cxnSpLocks/>
            </p:cNvCxnSpPr>
            <p:nvPr/>
          </p:nvCxnSpPr>
          <p:spPr>
            <a:xfrm flipH="1">
              <a:off x="4434398" y="2203519"/>
              <a:ext cx="17781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64" name="Block Arc 163">
              <a:extLst>
                <a:ext uri="{FF2B5EF4-FFF2-40B4-BE49-F238E27FC236}">
                  <a16:creationId xmlns:a16="http://schemas.microsoft.com/office/drawing/2014/main" id="{F602983B-DE68-4B54-B40E-28336E8FAA05}"/>
                </a:ext>
              </a:extLst>
            </p:cNvPr>
            <p:cNvSpPr/>
            <p:nvPr/>
          </p:nvSpPr>
          <p:spPr>
            <a:xfrm rot="5400000">
              <a:off x="4591698" y="2013260"/>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a:extLst>
                <a:ext uri="{FF2B5EF4-FFF2-40B4-BE49-F238E27FC236}">
                  <a16:creationId xmlns:a16="http://schemas.microsoft.com/office/drawing/2014/main" id="{40F3CBD9-D8CF-4F80-86EA-1F3A67880E6D}"/>
                </a:ext>
              </a:extLst>
            </p:cNvPr>
            <p:cNvSpPr/>
            <p:nvPr/>
          </p:nvSpPr>
          <p:spPr>
            <a:xfrm rot="5400000">
              <a:off x="4591698" y="2058777"/>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a:extLst>
                <a:ext uri="{FF2B5EF4-FFF2-40B4-BE49-F238E27FC236}">
                  <a16:creationId xmlns:a16="http://schemas.microsoft.com/office/drawing/2014/main" id="{799F821A-7888-41EC-9466-B97570C1705B}"/>
                </a:ext>
              </a:extLst>
            </p:cNvPr>
            <p:cNvSpPr/>
            <p:nvPr/>
          </p:nvSpPr>
          <p:spPr>
            <a:xfrm rot="5400000">
              <a:off x="4591698" y="2105204"/>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Block Arc 166">
              <a:extLst>
                <a:ext uri="{FF2B5EF4-FFF2-40B4-BE49-F238E27FC236}">
                  <a16:creationId xmlns:a16="http://schemas.microsoft.com/office/drawing/2014/main" id="{C220109D-FCB6-4B85-91F8-896D08A5E420}"/>
                </a:ext>
              </a:extLst>
            </p:cNvPr>
            <p:cNvSpPr/>
            <p:nvPr/>
          </p:nvSpPr>
          <p:spPr>
            <a:xfrm rot="5400000">
              <a:off x="4591698" y="2149674"/>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Block Arc 167">
              <a:extLst>
                <a:ext uri="{FF2B5EF4-FFF2-40B4-BE49-F238E27FC236}">
                  <a16:creationId xmlns:a16="http://schemas.microsoft.com/office/drawing/2014/main" id="{E5C59F52-00D7-44F3-8AE5-A0F947C28B6D}"/>
                </a:ext>
              </a:extLst>
            </p:cNvPr>
            <p:cNvSpPr/>
            <p:nvPr/>
          </p:nvSpPr>
          <p:spPr>
            <a:xfrm rot="16200000">
              <a:off x="4712559" y="2149675"/>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a:extLst>
                <a:ext uri="{FF2B5EF4-FFF2-40B4-BE49-F238E27FC236}">
                  <a16:creationId xmlns:a16="http://schemas.microsoft.com/office/drawing/2014/main" id="{09627855-FBDC-45BB-87F1-4B36B7EF4A25}"/>
                </a:ext>
              </a:extLst>
            </p:cNvPr>
            <p:cNvSpPr/>
            <p:nvPr/>
          </p:nvSpPr>
          <p:spPr>
            <a:xfrm rot="16200000">
              <a:off x="4712559" y="2104158"/>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169">
              <a:extLst>
                <a:ext uri="{FF2B5EF4-FFF2-40B4-BE49-F238E27FC236}">
                  <a16:creationId xmlns:a16="http://schemas.microsoft.com/office/drawing/2014/main" id="{6A5EAED1-E0C4-4448-9155-8AC0169E6A46}"/>
                </a:ext>
              </a:extLst>
            </p:cNvPr>
            <p:cNvSpPr/>
            <p:nvPr/>
          </p:nvSpPr>
          <p:spPr>
            <a:xfrm rot="16200000">
              <a:off x="4712559" y="2057731"/>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Block Arc 170">
              <a:extLst>
                <a:ext uri="{FF2B5EF4-FFF2-40B4-BE49-F238E27FC236}">
                  <a16:creationId xmlns:a16="http://schemas.microsoft.com/office/drawing/2014/main" id="{ACEB0F82-3E99-4CB3-8F30-930377D93CFC}"/>
                </a:ext>
              </a:extLst>
            </p:cNvPr>
            <p:cNvSpPr/>
            <p:nvPr/>
          </p:nvSpPr>
          <p:spPr>
            <a:xfrm rot="16200000">
              <a:off x="4712559" y="2013261"/>
              <a:ext cx="45335" cy="62362"/>
            </a:xfrm>
            <a:prstGeom prst="blockArc">
              <a:avLst>
                <a:gd name="adj1" fmla="val 10800000"/>
                <a:gd name="adj2" fmla="val 98368"/>
                <a:gd name="adj3" fmla="val 0"/>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2" name="Straight Connector 171">
              <a:extLst>
                <a:ext uri="{FF2B5EF4-FFF2-40B4-BE49-F238E27FC236}">
                  <a16:creationId xmlns:a16="http://schemas.microsoft.com/office/drawing/2014/main" id="{16B12228-FBC6-4A66-962C-D775DC04A395}"/>
                </a:ext>
              </a:extLst>
            </p:cNvPr>
            <p:cNvCxnSpPr>
              <a:cxnSpLocks/>
            </p:cNvCxnSpPr>
            <p:nvPr/>
          </p:nvCxnSpPr>
          <p:spPr>
            <a:xfrm>
              <a:off x="4662771" y="2021771"/>
              <a:ext cx="0" cy="181748"/>
            </a:xfrm>
            <a:prstGeom prst="line">
              <a:avLst/>
            </a:prstGeom>
            <a:ln w="1270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9DDF905-4C34-47AE-A534-81E263B16C77}"/>
                </a:ext>
              </a:extLst>
            </p:cNvPr>
            <p:cNvCxnSpPr>
              <a:cxnSpLocks/>
            </p:cNvCxnSpPr>
            <p:nvPr/>
          </p:nvCxnSpPr>
          <p:spPr>
            <a:xfrm>
              <a:off x="4683408" y="2021771"/>
              <a:ext cx="0" cy="181748"/>
            </a:xfrm>
            <a:prstGeom prst="line">
              <a:avLst/>
            </a:prstGeom>
            <a:ln w="1270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A33346-C593-4244-AE08-B221B33FC832}"/>
                </a:ext>
              </a:extLst>
            </p:cNvPr>
            <p:cNvCxnSpPr>
              <a:cxnSpLocks/>
            </p:cNvCxnSpPr>
            <p:nvPr/>
          </p:nvCxnSpPr>
          <p:spPr>
            <a:xfrm flipH="1">
              <a:off x="4737528" y="2021771"/>
              <a:ext cx="14885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34DA628-5620-46D7-B95A-EE3FF604C224}"/>
                </a:ext>
              </a:extLst>
            </p:cNvPr>
            <p:cNvCxnSpPr>
              <a:cxnSpLocks/>
            </p:cNvCxnSpPr>
            <p:nvPr/>
          </p:nvCxnSpPr>
          <p:spPr>
            <a:xfrm flipH="1">
              <a:off x="4734437" y="2203519"/>
              <a:ext cx="33292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94FD6EB2-12F0-410D-9EF3-C4ADE687BCB9}"/>
                </a:ext>
              </a:extLst>
            </p:cNvPr>
            <p:cNvSpPr/>
            <p:nvPr/>
          </p:nvSpPr>
          <p:spPr>
            <a:xfrm>
              <a:off x="5625561"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F56AC9C6-8A43-41CF-9626-65ACFFE9B9D9}"/>
                </a:ext>
              </a:extLst>
            </p:cNvPr>
            <p:cNvSpPr/>
            <p:nvPr/>
          </p:nvSpPr>
          <p:spPr>
            <a:xfrm>
              <a:off x="5219161"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7F9B1BCC-B90E-467A-8CC4-B34C1E65F1E5}"/>
                </a:ext>
              </a:extLst>
            </p:cNvPr>
            <p:cNvSpPr/>
            <p:nvPr/>
          </p:nvSpPr>
          <p:spPr>
            <a:xfrm>
              <a:off x="5045595"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11965FF2-7158-4DB6-98A8-F825C08C083C}"/>
                </a:ext>
              </a:extLst>
            </p:cNvPr>
            <p:cNvSpPr/>
            <p:nvPr/>
          </p:nvSpPr>
          <p:spPr>
            <a:xfrm>
              <a:off x="4865678"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243B3204-C4CA-48EC-A23D-F0FD9745DF24}"/>
                </a:ext>
              </a:extLst>
            </p:cNvPr>
            <p:cNvSpPr/>
            <p:nvPr/>
          </p:nvSpPr>
          <p:spPr>
            <a:xfrm>
              <a:off x="4412712"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89D2A64E-23F8-433F-BBB4-F132BB8AA01E}"/>
                </a:ext>
              </a:extLst>
            </p:cNvPr>
            <p:cNvSpPr/>
            <p:nvPr/>
          </p:nvSpPr>
          <p:spPr>
            <a:xfrm>
              <a:off x="4126962"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F7D1BB6-4612-4D68-97BF-24DB78355F67}"/>
                </a:ext>
              </a:extLst>
            </p:cNvPr>
            <p:cNvSpPr/>
            <p:nvPr/>
          </p:nvSpPr>
          <p:spPr>
            <a:xfrm>
              <a:off x="3847562" y="1509789"/>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29A7839F-D6A5-48BD-BBF7-1AA9B4FAAC36}"/>
                </a:ext>
              </a:extLst>
            </p:cNvPr>
            <p:cNvSpPr/>
            <p:nvPr/>
          </p:nvSpPr>
          <p:spPr>
            <a:xfrm>
              <a:off x="5043478" y="21850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EC10F26-CB74-4CEC-AC05-056BC6D6CBD1}"/>
                </a:ext>
              </a:extLst>
            </p:cNvPr>
            <p:cNvSpPr/>
            <p:nvPr/>
          </p:nvSpPr>
          <p:spPr>
            <a:xfrm>
              <a:off x="4863562" y="200085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43238682-4C3C-40CA-BC95-8F725295C0B6}"/>
                </a:ext>
              </a:extLst>
            </p:cNvPr>
            <p:cNvSpPr/>
            <p:nvPr/>
          </p:nvSpPr>
          <p:spPr>
            <a:xfrm>
              <a:off x="4124846" y="200085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877EF3C-6331-4257-84AF-A287B6E73170}"/>
                </a:ext>
              </a:extLst>
            </p:cNvPr>
            <p:cNvSpPr/>
            <p:nvPr/>
          </p:nvSpPr>
          <p:spPr>
            <a:xfrm>
              <a:off x="4414828" y="21850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7A8DA975-17C1-496C-887D-A4501EA96CF4}"/>
                </a:ext>
              </a:extLst>
            </p:cNvPr>
            <p:cNvSpPr/>
            <p:nvPr/>
          </p:nvSpPr>
          <p:spPr>
            <a:xfrm>
              <a:off x="5045595"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ED5D79DE-83C6-4A8D-B405-A702CD583518}"/>
                </a:ext>
              </a:extLst>
            </p:cNvPr>
            <p:cNvSpPr/>
            <p:nvPr/>
          </p:nvSpPr>
          <p:spPr>
            <a:xfrm>
              <a:off x="5212812"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C78E42F-49FF-4510-9D49-BD8934B5BC27}"/>
                </a:ext>
              </a:extLst>
            </p:cNvPr>
            <p:cNvSpPr/>
            <p:nvPr/>
          </p:nvSpPr>
          <p:spPr>
            <a:xfrm>
              <a:off x="5625561"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F89DD725-257F-4AE8-A8BB-F9CD6D0EEF9D}"/>
                </a:ext>
              </a:extLst>
            </p:cNvPr>
            <p:cNvSpPr/>
            <p:nvPr/>
          </p:nvSpPr>
          <p:spPr>
            <a:xfrm>
              <a:off x="4865678"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D7385300-578B-4C8D-8A05-55A5033786F5}"/>
                </a:ext>
              </a:extLst>
            </p:cNvPr>
            <p:cNvSpPr/>
            <p:nvPr/>
          </p:nvSpPr>
          <p:spPr>
            <a:xfrm>
              <a:off x="4412711"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1E56ED3-4FBB-4505-A726-9E5959D09A3F}"/>
                </a:ext>
              </a:extLst>
            </p:cNvPr>
            <p:cNvSpPr/>
            <p:nvPr/>
          </p:nvSpPr>
          <p:spPr>
            <a:xfrm>
              <a:off x="4122728"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638387CC-5C71-4929-8019-D0B3C929ED11}"/>
                </a:ext>
              </a:extLst>
            </p:cNvPr>
            <p:cNvSpPr/>
            <p:nvPr/>
          </p:nvSpPr>
          <p:spPr>
            <a:xfrm>
              <a:off x="3847562"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916903C-71F4-4065-9A6D-1B3CA1091801}"/>
                </a:ext>
              </a:extLst>
            </p:cNvPr>
            <p:cNvSpPr/>
            <p:nvPr/>
          </p:nvSpPr>
          <p:spPr>
            <a:xfrm>
              <a:off x="3417878"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E931161E-A358-4E97-A797-3838E9E73DCA}"/>
                </a:ext>
              </a:extLst>
            </p:cNvPr>
            <p:cNvSpPr/>
            <p:nvPr/>
          </p:nvSpPr>
          <p:spPr>
            <a:xfrm>
              <a:off x="3130011"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48834445-906F-4C71-94CB-81A475ACD217}"/>
                </a:ext>
              </a:extLst>
            </p:cNvPr>
            <p:cNvSpPr/>
            <p:nvPr/>
          </p:nvSpPr>
          <p:spPr>
            <a:xfrm>
              <a:off x="2636828"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5563CF50-AB2E-4945-9110-7B9F6F69CFA5}"/>
                </a:ext>
              </a:extLst>
            </p:cNvPr>
            <p:cNvSpPr/>
            <p:nvPr/>
          </p:nvSpPr>
          <p:spPr>
            <a:xfrm>
              <a:off x="2435745"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E15BCBA3-FA8A-47C9-86FB-801FBF24C89A}"/>
                </a:ext>
              </a:extLst>
            </p:cNvPr>
            <p:cNvSpPr/>
            <p:nvPr/>
          </p:nvSpPr>
          <p:spPr>
            <a:xfrm>
              <a:off x="2435745" y="2256973"/>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ECEF925-567A-4574-82AE-D8CE396D4F6E}"/>
                </a:ext>
              </a:extLst>
            </p:cNvPr>
            <p:cNvSpPr/>
            <p:nvPr/>
          </p:nvSpPr>
          <p:spPr>
            <a:xfrm>
              <a:off x="2632595" y="18548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C2CB6207-D57F-4CDB-AE5A-2C04F0CBCC6E}"/>
                </a:ext>
              </a:extLst>
            </p:cNvPr>
            <p:cNvSpPr/>
            <p:nvPr/>
          </p:nvSpPr>
          <p:spPr>
            <a:xfrm>
              <a:off x="1817678"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1E950247-F35C-4B51-BCB9-D9CD3B33346E}"/>
                </a:ext>
              </a:extLst>
            </p:cNvPr>
            <p:cNvSpPr/>
            <p:nvPr/>
          </p:nvSpPr>
          <p:spPr>
            <a:xfrm>
              <a:off x="1538277" y="26676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8A71AF7F-03C0-476D-AA3D-36437F495540}"/>
                </a:ext>
              </a:extLst>
            </p:cNvPr>
            <p:cNvSpPr/>
            <p:nvPr/>
          </p:nvSpPr>
          <p:spPr>
            <a:xfrm>
              <a:off x="1538277" y="2259090"/>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3FFAA618-463A-41FB-817D-357444EC25DD}"/>
                </a:ext>
              </a:extLst>
            </p:cNvPr>
            <p:cNvSpPr/>
            <p:nvPr/>
          </p:nvSpPr>
          <p:spPr>
            <a:xfrm>
              <a:off x="1817678" y="18548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F1770679-3D85-4293-A50B-6691B07782BB}"/>
                </a:ext>
              </a:extLst>
            </p:cNvPr>
            <p:cNvSpPr/>
            <p:nvPr/>
          </p:nvSpPr>
          <p:spPr>
            <a:xfrm>
              <a:off x="1817678" y="2256973"/>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77BA362C-74B6-4360-A3DF-CB77C05A9895}"/>
                </a:ext>
              </a:extLst>
            </p:cNvPr>
            <p:cNvSpPr/>
            <p:nvPr/>
          </p:nvSpPr>
          <p:spPr>
            <a:xfrm>
              <a:off x="2632595" y="15119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DC73548B-DFCB-4710-9EE8-4CEAB4E85FB9}"/>
                </a:ext>
              </a:extLst>
            </p:cNvPr>
            <p:cNvSpPr/>
            <p:nvPr/>
          </p:nvSpPr>
          <p:spPr>
            <a:xfrm>
              <a:off x="3130012" y="15119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DD323F7B-DBA1-4C72-998D-D008FC41C77F}"/>
                </a:ext>
              </a:extLst>
            </p:cNvPr>
            <p:cNvSpPr/>
            <p:nvPr/>
          </p:nvSpPr>
          <p:spPr>
            <a:xfrm>
              <a:off x="3424228" y="1511906"/>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AB4E41D3-ED23-4235-801A-11DEA94B83ED}"/>
                </a:ext>
              </a:extLst>
            </p:cNvPr>
            <p:cNvSpPr/>
            <p:nvPr/>
          </p:nvSpPr>
          <p:spPr>
            <a:xfrm>
              <a:off x="2452449" y="1261165"/>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Cambria" panose="02040503050406030204" pitchFamily="18" charset="0"/>
                  <a:ea typeface="Cambria" panose="02040503050406030204" pitchFamily="18" charset="0"/>
                  <a:cs typeface="Aldhabi" panose="020B0604020202020204" pitchFamily="2" charset="-78"/>
                </a:rPr>
                <a:t>II</a:t>
              </a:r>
              <a:endParaRPr lang="en-US" sz="900"/>
            </a:p>
          </p:txBody>
        </p:sp>
        <p:sp>
          <p:nvSpPr>
            <p:cNvPr id="209" name="Rectangle 208">
              <a:extLst>
                <a:ext uri="{FF2B5EF4-FFF2-40B4-BE49-F238E27FC236}">
                  <a16:creationId xmlns:a16="http://schemas.microsoft.com/office/drawing/2014/main" id="{FB40E53A-64E8-456D-8E94-B1C03F51118C}"/>
                </a:ext>
              </a:extLst>
            </p:cNvPr>
            <p:cNvSpPr/>
            <p:nvPr/>
          </p:nvSpPr>
          <p:spPr>
            <a:xfrm>
              <a:off x="2892716" y="1633698"/>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Cambria" panose="02040503050406030204" pitchFamily="18" charset="0"/>
                  <a:ea typeface="Cambria" panose="02040503050406030204" pitchFamily="18" charset="0"/>
                  <a:cs typeface="Aldhabi" panose="020B0604020202020204" pitchFamily="2" charset="-78"/>
                </a:rPr>
                <a:t>III</a:t>
              </a:r>
              <a:endParaRPr lang="en-US" sz="900"/>
            </a:p>
          </p:txBody>
        </p:sp>
        <p:sp>
          <p:nvSpPr>
            <p:cNvPr id="210" name="Rectangle 209">
              <a:extLst>
                <a:ext uri="{FF2B5EF4-FFF2-40B4-BE49-F238E27FC236}">
                  <a16:creationId xmlns:a16="http://schemas.microsoft.com/office/drawing/2014/main" id="{9EDDAD6F-3B58-4888-8F47-7345198DB3A4}"/>
                </a:ext>
              </a:extLst>
            </p:cNvPr>
            <p:cNvSpPr/>
            <p:nvPr/>
          </p:nvSpPr>
          <p:spPr>
            <a:xfrm>
              <a:off x="1601549" y="1432615"/>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Cambria" panose="02040503050406030204" pitchFamily="18" charset="0"/>
                  <a:ea typeface="Cambria" panose="02040503050406030204" pitchFamily="18" charset="0"/>
                  <a:cs typeface="Aldhabi" panose="020B0604020202020204" pitchFamily="2" charset="-78"/>
                </a:rPr>
                <a:t>I</a:t>
              </a:r>
            </a:p>
          </p:txBody>
        </p:sp>
        <p:sp>
          <p:nvSpPr>
            <p:cNvPr id="211" name="Rectangle 210">
              <a:extLst>
                <a:ext uri="{FF2B5EF4-FFF2-40B4-BE49-F238E27FC236}">
                  <a16:creationId xmlns:a16="http://schemas.microsoft.com/office/drawing/2014/main" id="{C449794A-41FD-4A92-BC9E-039BD4E25CC2}"/>
                </a:ext>
              </a:extLst>
            </p:cNvPr>
            <p:cNvSpPr/>
            <p:nvPr/>
          </p:nvSpPr>
          <p:spPr>
            <a:xfrm>
              <a:off x="3609240" y="1632808"/>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Cambria" panose="02040503050406030204" pitchFamily="18" charset="0"/>
                  <a:ea typeface="Cambria" panose="02040503050406030204" pitchFamily="18" charset="0"/>
                  <a:cs typeface="Aldhabi" panose="020B0604020202020204" pitchFamily="2" charset="-78"/>
                </a:rPr>
                <a:t>IV</a:t>
              </a:r>
              <a:endParaRPr lang="en-US" sz="900"/>
            </a:p>
          </p:txBody>
        </p:sp>
        <p:sp>
          <p:nvSpPr>
            <p:cNvPr id="212" name="Rectangle 211">
              <a:extLst>
                <a:ext uri="{FF2B5EF4-FFF2-40B4-BE49-F238E27FC236}">
                  <a16:creationId xmlns:a16="http://schemas.microsoft.com/office/drawing/2014/main" id="{58A53FFE-9842-45EB-8DBD-56DF29A6EDE5}"/>
                </a:ext>
              </a:extLst>
            </p:cNvPr>
            <p:cNvSpPr/>
            <p:nvPr/>
          </p:nvSpPr>
          <p:spPr>
            <a:xfrm>
              <a:off x="4556178" y="1252698"/>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t>V</a:t>
              </a:r>
            </a:p>
          </p:txBody>
        </p:sp>
        <p:sp>
          <p:nvSpPr>
            <p:cNvPr id="213" name="Rectangle 212">
              <a:extLst>
                <a:ext uri="{FF2B5EF4-FFF2-40B4-BE49-F238E27FC236}">
                  <a16:creationId xmlns:a16="http://schemas.microsoft.com/office/drawing/2014/main" id="{1AD3FE05-7378-42D5-BE81-8577E537A4A2}"/>
                </a:ext>
              </a:extLst>
            </p:cNvPr>
            <p:cNvSpPr/>
            <p:nvPr/>
          </p:nvSpPr>
          <p:spPr>
            <a:xfrm>
              <a:off x="5385938" y="1633945"/>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Cambria" panose="02040503050406030204" pitchFamily="18" charset="0"/>
                  <a:ea typeface="Cambria" panose="02040503050406030204" pitchFamily="18" charset="0"/>
                  <a:cs typeface="Aldhabi" panose="020B0604020202020204" pitchFamily="2" charset="-78"/>
                </a:rPr>
                <a:t>VI</a:t>
              </a:r>
              <a:endParaRPr lang="en-US" sz="900"/>
            </a:p>
          </p:txBody>
        </p:sp>
        <p:sp>
          <p:nvSpPr>
            <p:cNvPr id="214" name="Rectangle 213">
              <a:extLst>
                <a:ext uri="{FF2B5EF4-FFF2-40B4-BE49-F238E27FC236}">
                  <a16:creationId xmlns:a16="http://schemas.microsoft.com/office/drawing/2014/main" id="{EAB2E8FB-27E9-46D7-8EA7-3E43CF5DC2CF}"/>
                </a:ext>
              </a:extLst>
            </p:cNvPr>
            <p:cNvSpPr/>
            <p:nvPr/>
          </p:nvSpPr>
          <p:spPr>
            <a:xfrm>
              <a:off x="2361618" y="3086100"/>
              <a:ext cx="2591586" cy="255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DB9CF5B5-860D-40DB-A8D7-0F3801388A4A}"/>
                </a:ext>
              </a:extLst>
            </p:cNvPr>
            <p:cNvSpPr txBox="1"/>
            <p:nvPr/>
          </p:nvSpPr>
          <p:spPr>
            <a:xfrm>
              <a:off x="3312883" y="3109456"/>
              <a:ext cx="774571" cy="230832"/>
            </a:xfrm>
            <a:prstGeom prst="rect">
              <a:avLst/>
            </a:prstGeom>
            <a:noFill/>
          </p:spPr>
          <p:txBody>
            <a:bodyPr wrap="none" rtlCol="0">
              <a:spAutoFit/>
            </a:bodyPr>
            <a:lstStyle/>
            <a:p>
              <a:r>
                <a:rPr lang="en-US" sz="900" dirty="0"/>
                <a:t>Control unit</a:t>
              </a:r>
            </a:p>
          </p:txBody>
        </p:sp>
        <p:cxnSp>
          <p:nvCxnSpPr>
            <p:cNvPr id="216" name="Straight Connector 215">
              <a:extLst>
                <a:ext uri="{FF2B5EF4-FFF2-40B4-BE49-F238E27FC236}">
                  <a16:creationId xmlns:a16="http://schemas.microsoft.com/office/drawing/2014/main" id="{C23F2E1A-D632-40D4-836D-48DD3B54324C}"/>
                </a:ext>
              </a:extLst>
            </p:cNvPr>
            <p:cNvCxnSpPr/>
            <p:nvPr/>
          </p:nvCxnSpPr>
          <p:spPr>
            <a:xfrm>
              <a:off x="3675900" y="3336589"/>
              <a:ext cx="0" cy="272261"/>
            </a:xfrm>
            <a:prstGeom prst="line">
              <a:avLst/>
            </a:prstGeom>
            <a:ln w="15875">
              <a:solidFill>
                <a:srgbClr val="00AEC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6985D0D3-10AC-4E48-A753-CAF1FA00CB8E}"/>
                </a:ext>
              </a:extLst>
            </p:cNvPr>
            <p:cNvSpPr/>
            <p:nvPr/>
          </p:nvSpPr>
          <p:spPr>
            <a:xfrm>
              <a:off x="4706298" y="3098475"/>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Cambria" panose="02040503050406030204" pitchFamily="18" charset="0"/>
                  <a:ea typeface="Cambria" panose="02040503050406030204" pitchFamily="18" charset="0"/>
                  <a:cs typeface="Aldhabi" panose="020B0604020202020204" pitchFamily="2" charset="-78"/>
                </a:rPr>
                <a:t>VII</a:t>
              </a:r>
              <a:endParaRPr lang="en-US" sz="900"/>
            </a:p>
          </p:txBody>
        </p:sp>
      </p:grpSp>
      <p:sp>
        <p:nvSpPr>
          <p:cNvPr id="240" name="TextBox 239">
            <a:extLst>
              <a:ext uri="{FF2B5EF4-FFF2-40B4-BE49-F238E27FC236}">
                <a16:creationId xmlns:a16="http://schemas.microsoft.com/office/drawing/2014/main" id="{A06DEF79-164C-4006-B618-21C043AA84F3}"/>
              </a:ext>
            </a:extLst>
          </p:cNvPr>
          <p:cNvSpPr txBox="1"/>
          <p:nvPr/>
        </p:nvSpPr>
        <p:spPr>
          <a:xfrm>
            <a:off x="6101290" y="4428412"/>
            <a:ext cx="2514909" cy="215444"/>
          </a:xfrm>
          <a:prstGeom prst="rect">
            <a:avLst/>
          </a:prstGeom>
          <a:noFill/>
        </p:spPr>
        <p:txBody>
          <a:bodyPr wrap="square" rtlCol="0">
            <a:spAutoFit/>
          </a:bodyPr>
          <a:lstStyle/>
          <a:p>
            <a:r>
              <a:rPr lang="en-US" sz="800" i="1">
                <a:solidFill>
                  <a:schemeClr val="tx1">
                    <a:lumMod val="50000"/>
                    <a:lumOff val="50000"/>
                  </a:schemeClr>
                </a:solidFill>
              </a:rPr>
              <a:t>* Please contact Littelfuse Associates for details</a:t>
            </a:r>
          </a:p>
        </p:txBody>
      </p:sp>
      <p:grpSp>
        <p:nvGrpSpPr>
          <p:cNvPr id="241" name="Group 240">
            <a:extLst>
              <a:ext uri="{FF2B5EF4-FFF2-40B4-BE49-F238E27FC236}">
                <a16:creationId xmlns:a16="http://schemas.microsoft.com/office/drawing/2014/main" id="{B810E8D1-4CEA-4FED-8C4F-F6058902EAF6}"/>
              </a:ext>
            </a:extLst>
          </p:cNvPr>
          <p:cNvGrpSpPr/>
          <p:nvPr/>
        </p:nvGrpSpPr>
        <p:grpSpPr>
          <a:xfrm>
            <a:off x="6810066" y="58760"/>
            <a:ext cx="1916015" cy="461665"/>
            <a:chOff x="414867" y="3222470"/>
            <a:chExt cx="1736933" cy="461665"/>
          </a:xfrm>
        </p:grpSpPr>
        <p:sp>
          <p:nvSpPr>
            <p:cNvPr id="242" name="TextBox 241">
              <a:extLst>
                <a:ext uri="{FF2B5EF4-FFF2-40B4-BE49-F238E27FC236}">
                  <a16:creationId xmlns:a16="http://schemas.microsoft.com/office/drawing/2014/main" id="{FE894075-3AB2-4EC3-ABFC-C870363F3E6E}"/>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243" name="Picture 242">
              <a:extLst>
                <a:ext uri="{FF2B5EF4-FFF2-40B4-BE49-F238E27FC236}">
                  <a16:creationId xmlns:a16="http://schemas.microsoft.com/office/drawing/2014/main" id="{AA7D57ED-3DD3-49F8-AC1D-99CEA6A58330}"/>
                </a:ext>
              </a:extLst>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sharpenSoften amount="50000"/>
                      </a14:imgEffect>
                    </a14:imgLayer>
                  </a14:imgProps>
                </a:ext>
              </a:extLst>
            </a:blip>
            <a:stretch>
              <a:fillRect/>
            </a:stretch>
          </p:blipFill>
          <p:spPr>
            <a:xfrm>
              <a:off x="447454" y="3247666"/>
              <a:ext cx="201086" cy="277573"/>
            </a:xfrm>
            <a:prstGeom prst="rect">
              <a:avLst/>
            </a:prstGeom>
          </p:spPr>
        </p:pic>
        <p:sp>
          <p:nvSpPr>
            <p:cNvPr id="244" name="Rectangle: Rounded Corners 243">
              <a:extLst>
                <a:ext uri="{FF2B5EF4-FFF2-40B4-BE49-F238E27FC236}">
                  <a16:creationId xmlns:a16="http://schemas.microsoft.com/office/drawing/2014/main" id="{7E822819-F12A-481E-A642-BFF91217C0B0}"/>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5" name="Straight Connector 244">
            <a:extLst>
              <a:ext uri="{FF2B5EF4-FFF2-40B4-BE49-F238E27FC236}">
                <a16:creationId xmlns:a16="http://schemas.microsoft.com/office/drawing/2014/main" id="{99FEC4B7-B362-4D52-AFC1-D74883C6556B}"/>
              </a:ext>
            </a:extLst>
          </p:cNvPr>
          <p:cNvCxnSpPr>
            <a:cxnSpLocks/>
            <a:endCxn id="99" idx="0"/>
          </p:cNvCxnSpPr>
          <p:nvPr/>
        </p:nvCxnSpPr>
        <p:spPr>
          <a:xfrm flipV="1">
            <a:off x="4906825" y="1531053"/>
            <a:ext cx="503418" cy="866"/>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F934F80-17E8-48EE-9367-273FC52A7B98}"/>
              </a:ext>
            </a:extLst>
          </p:cNvPr>
          <p:cNvCxnSpPr>
            <a:cxnSpLocks/>
          </p:cNvCxnSpPr>
          <p:nvPr/>
        </p:nvCxnSpPr>
        <p:spPr>
          <a:xfrm>
            <a:off x="4881403" y="2681404"/>
            <a:ext cx="1087589" cy="13996"/>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248" name="Explosion: 14 Points 247">
            <a:extLst>
              <a:ext uri="{FF2B5EF4-FFF2-40B4-BE49-F238E27FC236}">
                <a16:creationId xmlns:a16="http://schemas.microsoft.com/office/drawing/2014/main" id="{87467EE0-C742-4427-955E-ADE224AE423E}"/>
              </a:ext>
            </a:extLst>
          </p:cNvPr>
          <p:cNvSpPr/>
          <p:nvPr/>
        </p:nvSpPr>
        <p:spPr>
          <a:xfrm>
            <a:off x="8273038" y="3390527"/>
            <a:ext cx="532660" cy="332269"/>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t>NEW</a:t>
            </a:r>
            <a:endParaRPr lang="en-IN" sz="700" b="1" dirty="0"/>
          </a:p>
        </p:txBody>
      </p:sp>
    </p:spTree>
    <p:extLst>
      <p:ext uri="{BB962C8B-B14F-4D97-AF65-F5344CB8AC3E}">
        <p14:creationId xmlns:p14="http://schemas.microsoft.com/office/powerpoint/2010/main" val="33389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446B-261D-47CD-8B00-205099CE5706}"/>
              </a:ext>
            </a:extLst>
          </p:cNvPr>
          <p:cNvSpPr>
            <a:spLocks noGrp="1"/>
          </p:cNvSpPr>
          <p:nvPr>
            <p:ph type="title"/>
          </p:nvPr>
        </p:nvSpPr>
        <p:spPr/>
        <p:txBody>
          <a:bodyPr>
            <a:noAutofit/>
          </a:bodyPr>
          <a:lstStyle/>
          <a:p>
            <a:r>
              <a:rPr lang="en-US"/>
              <a:t>Off-highway electric vehicle powertrain architecture</a:t>
            </a:r>
          </a:p>
        </p:txBody>
      </p:sp>
      <p:graphicFrame>
        <p:nvGraphicFramePr>
          <p:cNvPr id="17" name="Table 16">
            <a:extLst>
              <a:ext uri="{FF2B5EF4-FFF2-40B4-BE49-F238E27FC236}">
                <a16:creationId xmlns:a16="http://schemas.microsoft.com/office/drawing/2014/main" id="{377FB99E-9764-4E8B-A23B-E7F687ADE628}"/>
              </a:ext>
            </a:extLst>
          </p:cNvPr>
          <p:cNvGraphicFramePr>
            <a:graphicFrameLocks noGrp="1"/>
          </p:cNvGraphicFramePr>
          <p:nvPr>
            <p:extLst>
              <p:ext uri="{D42A27DB-BD31-4B8C-83A1-F6EECF244321}">
                <p14:modId xmlns:p14="http://schemas.microsoft.com/office/powerpoint/2010/main" val="775395079"/>
              </p:ext>
            </p:extLst>
          </p:nvPr>
        </p:nvGraphicFramePr>
        <p:xfrm>
          <a:off x="5866484" y="914401"/>
          <a:ext cx="2820315" cy="3703714"/>
        </p:xfrm>
        <a:graphic>
          <a:graphicData uri="http://schemas.openxmlformats.org/drawingml/2006/table">
            <a:tbl>
              <a:tblPr firstRow="1" bandRow="1">
                <a:tableStyleId>{5C22544A-7EE6-4342-B048-85BDC9FD1C3A}</a:tableStyleId>
              </a:tblPr>
              <a:tblGrid>
                <a:gridCol w="248749">
                  <a:extLst>
                    <a:ext uri="{9D8B030D-6E8A-4147-A177-3AD203B41FA5}">
                      <a16:colId xmlns:a16="http://schemas.microsoft.com/office/drawing/2014/main" val="3110076003"/>
                    </a:ext>
                  </a:extLst>
                </a:gridCol>
                <a:gridCol w="1168217">
                  <a:extLst>
                    <a:ext uri="{9D8B030D-6E8A-4147-A177-3AD203B41FA5}">
                      <a16:colId xmlns:a16="http://schemas.microsoft.com/office/drawing/2014/main" val="3762672821"/>
                    </a:ext>
                  </a:extLst>
                </a:gridCol>
                <a:gridCol w="1403349">
                  <a:extLst>
                    <a:ext uri="{9D8B030D-6E8A-4147-A177-3AD203B41FA5}">
                      <a16:colId xmlns:a16="http://schemas.microsoft.com/office/drawing/2014/main" val="647614053"/>
                    </a:ext>
                  </a:extLst>
                </a:gridCol>
              </a:tblGrid>
              <a:tr h="187033">
                <a:tc>
                  <a:txBody>
                    <a:bodyPr/>
                    <a:lstStyle/>
                    <a:p>
                      <a:pPr algn="ctr"/>
                      <a:endParaRPr lang="en-US" sz="600">
                        <a:solidFill>
                          <a:schemeClr val="tx1"/>
                        </a:solidFill>
                      </a:endParaRPr>
                    </a:p>
                  </a:txBody>
                  <a:tcPr marL="64287" marR="64287" marT="32144" marB="32144">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pPr algn="ctr"/>
                      <a:r>
                        <a:rPr lang="en-US" sz="900">
                          <a:solidFill>
                            <a:schemeClr val="tx1"/>
                          </a:solidFill>
                        </a:rPr>
                        <a:t>Technology</a:t>
                      </a:r>
                    </a:p>
                  </a:txBody>
                  <a:tcPr marL="64287" marR="64287" marT="32144" marB="32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pPr algn="ctr"/>
                      <a:r>
                        <a:rPr lang="en-US" sz="900">
                          <a:solidFill>
                            <a:schemeClr val="tx1"/>
                          </a:solidFill>
                        </a:rPr>
                        <a:t>Product series</a:t>
                      </a:r>
                    </a:p>
                  </a:txBody>
                  <a:tcPr marL="64287" marR="64287" marT="32144" marB="32144"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val="979190060"/>
                  </a:ext>
                </a:extLst>
              </a:tr>
              <a:tr h="140415">
                <a:tc rowSpan="6">
                  <a:txBody>
                    <a:bodyPr/>
                    <a:lstStyle/>
                    <a:p>
                      <a:pPr algn="ctr"/>
                      <a:r>
                        <a:rPr lang="en-US" sz="900" b="1">
                          <a:solidFill>
                            <a:schemeClr val="bg1"/>
                          </a:solidFill>
                        </a:rPr>
                        <a:t>3</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dirty="0">
                          <a:solidFill>
                            <a:schemeClr val="tx1"/>
                          </a:solidFill>
                        </a:rPr>
                        <a:t>Ignition Switch</a:t>
                      </a:r>
                    </a:p>
                  </a:txBody>
                  <a:tcPr marL="18288" marR="18288" marT="18288" marB="18288"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700" dirty="0">
                          <a:solidFill>
                            <a:schemeClr val="tx1"/>
                          </a:solidFill>
                          <a:hlinkClick r:id="rId2"/>
                        </a:rPr>
                        <a:t>95060</a:t>
                      </a:r>
                      <a:endParaRPr lang="en-US" sz="700" dirty="0">
                        <a:solidFill>
                          <a:schemeClr val="tx1"/>
                        </a:solidFill>
                      </a:endParaRPr>
                    </a:p>
                  </a:txBody>
                  <a:tcPr marL="18288" marR="18288" marT="18288" marB="18288"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0303300"/>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t>High-current Fuse</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700" dirty="0" err="1">
                          <a:hlinkClick r:id="rId3"/>
                        </a:rPr>
                        <a:t>ZCase</a:t>
                      </a:r>
                      <a:endParaRPr lang="en-US" sz="700" baseline="30000" dirty="0"/>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9326495"/>
                  </a:ext>
                </a:extLst>
              </a:tr>
              <a:tr h="140415">
                <a:tc vMerge="1">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t>Fuse Block</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dirty="0">
                          <a:solidFill>
                            <a:srgbClr val="3F3B3A"/>
                          </a:solidFill>
                          <a:effectLst/>
                          <a:latin typeface="+mn-lt"/>
                          <a:hlinkClick r:id="rId4"/>
                        </a:rPr>
                        <a:t>FHZ</a:t>
                      </a:r>
                      <a:endParaRPr lang="en-US" sz="700" dirty="0">
                        <a:solidFill>
                          <a:srgbClr val="FF0000"/>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9038828"/>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t>TVS Diode</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u="none" strike="noStrike" dirty="0">
                          <a:effectLst/>
                          <a:latin typeface="+mn-lt"/>
                          <a:hlinkClick r:id="rId5"/>
                        </a:rPr>
                        <a:t>SLD8S</a:t>
                      </a:r>
                      <a:endParaRPr lang="en-US" sz="700" dirty="0">
                        <a:solidFill>
                          <a:srgbClr val="FF0000"/>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119927"/>
                  </a:ext>
                </a:extLst>
              </a:tr>
              <a:tr h="215072">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t>DC Power</a:t>
                      </a:r>
                      <a:br>
                        <a:rPr lang="en-US" sz="700" dirty="0"/>
                      </a:br>
                      <a:r>
                        <a:rPr lang="en-US" sz="700" dirty="0"/>
                        <a:t>Distribution Module</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dirty="0">
                          <a:solidFill>
                            <a:srgbClr val="3F3B3A"/>
                          </a:solidFill>
                          <a:effectLst/>
                          <a:latin typeface="+mn-lt"/>
                          <a:hlinkClick r:id="rId6"/>
                        </a:rPr>
                        <a:t>HWB60</a:t>
                      </a:r>
                      <a:r>
                        <a:rPr lang="en-US" sz="700" b="0" i="0" u="none" strike="noStrike" dirty="0">
                          <a:solidFill>
                            <a:srgbClr val="3F3B3A"/>
                          </a:solidFill>
                          <a:effectLst/>
                          <a:latin typeface="+mn-lt"/>
                        </a:rPr>
                        <a:t>, </a:t>
                      </a:r>
                      <a:r>
                        <a:rPr lang="en-US" sz="700" b="0" i="0" u="none" strike="noStrike" dirty="0">
                          <a:solidFill>
                            <a:srgbClr val="3F3B3A"/>
                          </a:solidFill>
                          <a:effectLst/>
                          <a:latin typeface="+mn-lt"/>
                          <a:hlinkClick r:id="rId7"/>
                        </a:rPr>
                        <a:t>HWB18</a:t>
                      </a:r>
                      <a:endParaRPr lang="en-US" sz="700" b="0" i="0" u="none" strike="noStrike" dirty="0">
                        <a:solidFill>
                          <a:srgbClr val="3F3B3A"/>
                        </a:solidFill>
                        <a:effectLst/>
                        <a:latin typeface="+mn-lt"/>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6324581"/>
                  </a:ext>
                </a:extLst>
              </a:tr>
              <a:tr h="215072">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700" dirty="0">
                          <a:effectLst/>
                        </a:rPr>
                        <a:t>Manual Battery</a:t>
                      </a:r>
                      <a:br>
                        <a:rPr lang="en-US" sz="700" dirty="0">
                          <a:effectLst/>
                        </a:rPr>
                      </a:br>
                      <a:r>
                        <a:rPr lang="en-US" sz="700" dirty="0">
                          <a:effectLst/>
                        </a:rPr>
                        <a:t>Disconnect Switches </a:t>
                      </a:r>
                      <a:endParaRPr lang="en-US" sz="700" dirty="0"/>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700" dirty="0">
                          <a:hlinkClick r:id="rId8"/>
                        </a:rPr>
                        <a:t>08010100</a:t>
                      </a:r>
                      <a:r>
                        <a:rPr lang="en-US" sz="700" dirty="0"/>
                        <a:t>, </a:t>
                      </a:r>
                      <a:r>
                        <a:rPr lang="en-US" sz="700" dirty="0">
                          <a:hlinkClick r:id="rId9"/>
                        </a:rPr>
                        <a:t>08099100</a:t>
                      </a:r>
                      <a:endParaRPr lang="en-US" sz="700" dirty="0"/>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8509113"/>
                  </a:ext>
                </a:extLst>
              </a:tr>
              <a:tr h="140415">
                <a:tc rowSpan="5">
                  <a:txBody>
                    <a:bodyPr/>
                    <a:lstStyle/>
                    <a:p>
                      <a:pPr algn="ctr"/>
                      <a:r>
                        <a:rPr lang="en-US" sz="900" b="1">
                          <a:solidFill>
                            <a:schemeClr val="bg1"/>
                          </a:solidFill>
                        </a:rPr>
                        <a:t>4</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dirty="0">
                          <a:solidFill>
                            <a:schemeClr val="tx1"/>
                          </a:solidFill>
                        </a:rPr>
                        <a:t> TVS Diode Array</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rtl="0" fontAlgn="ctr"/>
                      <a:r>
                        <a:rPr lang="en-US" sz="700" b="0" i="0" u="none" strike="noStrike" dirty="0">
                          <a:solidFill>
                            <a:schemeClr val="tx1"/>
                          </a:solidFill>
                          <a:effectLst/>
                          <a:latin typeface="+mn-lt"/>
                          <a:hlinkClick r:id="rId10"/>
                        </a:rPr>
                        <a:t>AQ24CANA</a:t>
                      </a:r>
                      <a:endParaRPr lang="en-US" sz="700" b="0" i="0" u="none" strike="noStrike" dirty="0">
                        <a:solidFill>
                          <a:schemeClr val="tx1"/>
                        </a:solidFill>
                        <a:effectLst/>
                        <a:latin typeface="+mn-lt"/>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551884960"/>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dirty="0">
                          <a:solidFill>
                            <a:schemeClr val="tx1"/>
                          </a:solidFill>
                        </a:rPr>
                        <a:t>TVS Diode </a:t>
                      </a:r>
                      <a:endParaRPr lang="en-US" sz="700" strike="sngStrike" dirty="0">
                        <a:solidFill>
                          <a:srgbClr val="FF0000"/>
                        </a:solidFill>
                      </a:endParaRP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700" u="none" strike="noStrike" dirty="0">
                          <a:effectLst/>
                          <a:latin typeface="+mn-lt"/>
                          <a:hlinkClick r:id="rId11"/>
                        </a:rPr>
                        <a:t>TPSMB</a:t>
                      </a:r>
                      <a:r>
                        <a:rPr lang="en-US" sz="700" u="none" strike="noStrike" dirty="0">
                          <a:effectLst/>
                          <a:latin typeface="+mn-lt"/>
                        </a:rPr>
                        <a:t>, </a:t>
                      </a:r>
                      <a:r>
                        <a:rPr lang="en-US" sz="700" u="none" strike="noStrike" dirty="0">
                          <a:effectLst/>
                          <a:latin typeface="+mn-lt"/>
                          <a:hlinkClick r:id="rId12"/>
                        </a:rPr>
                        <a:t>SZ1SMB</a:t>
                      </a:r>
                      <a:r>
                        <a:rPr lang="en-US" sz="700" dirty="0"/>
                        <a:t>, </a:t>
                      </a:r>
                      <a:r>
                        <a:rPr lang="en-US" sz="700" u="none" strike="noStrike" dirty="0">
                          <a:effectLst/>
                          <a:latin typeface="+mn-lt"/>
                          <a:hlinkClick r:id="rId13"/>
                        </a:rPr>
                        <a:t>SZP6SMB</a:t>
                      </a:r>
                      <a:endParaRPr lang="en-US" sz="700" dirty="0"/>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209567473"/>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dirty="0">
                          <a:solidFill>
                            <a:schemeClr val="tx1"/>
                          </a:solidFill>
                        </a:rPr>
                        <a:t>Gate Driver</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strike="noStrike" dirty="0">
                          <a:solidFill>
                            <a:schemeClr val="tx1"/>
                          </a:solidFill>
                          <a:hlinkClick r:id="rId14"/>
                        </a:rPr>
                        <a:t>IXD_6xxSI</a:t>
                      </a:r>
                      <a:r>
                        <a:rPr lang="en-US" sz="700" strike="noStrike" dirty="0">
                          <a:solidFill>
                            <a:schemeClr val="tx1"/>
                          </a:solidFill>
                        </a:rPr>
                        <a:t>, </a:t>
                      </a:r>
                      <a:r>
                        <a:rPr lang="en-US" sz="700" strike="noStrike" dirty="0">
                          <a:solidFill>
                            <a:schemeClr val="tx1"/>
                          </a:solidFill>
                          <a:hlinkClick r:id="rId14"/>
                        </a:rPr>
                        <a:t>IX4340NE</a:t>
                      </a:r>
                      <a:r>
                        <a:rPr lang="en-US" sz="700" strike="noStrike" dirty="0">
                          <a:solidFill>
                            <a:schemeClr val="tx1"/>
                          </a:solidFill>
                        </a:rPr>
                        <a:t>, </a:t>
                      </a:r>
                      <a:r>
                        <a:rPr lang="en-US" sz="700" strike="noStrike" dirty="0">
                          <a:solidFill>
                            <a:schemeClr val="tx1"/>
                          </a:solidFill>
                          <a:hlinkClick r:id="rId15"/>
                        </a:rPr>
                        <a:t>IX4351NE</a:t>
                      </a:r>
                      <a:endParaRPr lang="en-US" sz="700" strike="noStrike" dirty="0">
                        <a:solidFill>
                          <a:schemeClr val="tx1"/>
                        </a:solidFill>
                      </a:endParaRPr>
                    </a:p>
                  </a:txBody>
                  <a:tcPr marL="18288" marR="18288" marT="18288" marB="18288"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272286351"/>
                  </a:ext>
                </a:extLst>
              </a:tr>
              <a:tr h="331098">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700" dirty="0"/>
                        <a:t>Si/SiC MOSFET</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hlinkClick r:id="rId16"/>
                        </a:rPr>
                        <a:t>X Class</a:t>
                      </a:r>
                      <a:r>
                        <a:rPr lang="en-US" sz="700" dirty="0">
                          <a:solidFill>
                            <a:schemeClr val="tx1"/>
                          </a:solidFill>
                        </a:rPr>
                        <a:t>, </a:t>
                      </a:r>
                      <a:r>
                        <a:rPr lang="en-US" sz="700" dirty="0">
                          <a:solidFill>
                            <a:schemeClr val="tx1"/>
                          </a:solidFill>
                          <a:hlinkClick r:id="rId17"/>
                        </a:rPr>
                        <a:t>X2 Class</a:t>
                      </a:r>
                      <a:r>
                        <a:rPr lang="en-US" sz="70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hlinkClick r:id="rId18"/>
                        </a:rPr>
                        <a:t>LSIC1MOxx</a:t>
                      </a:r>
                      <a:endParaRPr lang="en-US" sz="700" dirty="0">
                        <a:solidFill>
                          <a:schemeClr val="tx1"/>
                        </a:solidFill>
                      </a:endParaRPr>
                    </a:p>
                  </a:txBody>
                  <a:tcPr marL="18288" marR="18288" marT="18288" marB="18288"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023270888"/>
                  </a:ext>
                </a:extLst>
              </a:tr>
              <a:tr h="210629">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a:t>Diode</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hlinkClick r:id="rId19"/>
                        </a:rPr>
                        <a:t>DSEP</a:t>
                      </a:r>
                      <a:r>
                        <a:rPr lang="en-US" sz="700" dirty="0">
                          <a:solidFill>
                            <a:schemeClr val="tx1"/>
                          </a:solidFill>
                        </a:rPr>
                        <a:t>,</a:t>
                      </a:r>
                      <a:r>
                        <a:rPr lang="en-US" sz="700" dirty="0">
                          <a:solidFill>
                            <a:schemeClr val="tx1"/>
                          </a:solidFill>
                          <a:latin typeface="+mn-lt"/>
                          <a:hlinkClick r:id="rId20"/>
                        </a:rPr>
                        <a:t>LSIC2SD</a:t>
                      </a:r>
                      <a:r>
                        <a:rPr lang="en-US" sz="700" dirty="0">
                          <a:solidFill>
                            <a:schemeClr val="tx1"/>
                          </a:solidFill>
                          <a:latin typeface="+mn-lt"/>
                        </a:rPr>
                        <a:t>, </a:t>
                      </a:r>
                      <a:r>
                        <a:rPr lang="en-US" sz="700" dirty="0">
                          <a:solidFill>
                            <a:schemeClr val="tx1"/>
                          </a:solidFill>
                          <a:latin typeface="+mn-lt"/>
                          <a:hlinkClick r:id="rId21"/>
                        </a:rPr>
                        <a:t>DHG</a:t>
                      </a:r>
                      <a:endParaRPr lang="en-US" sz="700" dirty="0">
                        <a:solidFill>
                          <a:schemeClr val="tx1"/>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485128363"/>
                  </a:ext>
                </a:extLst>
              </a:tr>
              <a:tr h="140415">
                <a:tc rowSpan="5">
                  <a:txBody>
                    <a:bodyPr/>
                    <a:lstStyle/>
                    <a:p>
                      <a:pPr algn="ctr"/>
                      <a:r>
                        <a:rPr lang="en-US" sz="900" b="1" dirty="0">
                          <a:solidFill>
                            <a:schemeClr val="bg1"/>
                          </a:solidFill>
                        </a:rPr>
                        <a:t>5</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a:t>TVS Diode Array</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rtl="0" fontAlgn="ctr"/>
                      <a:r>
                        <a:rPr lang="en-US" sz="700" b="0" i="0" u="none" strike="noStrike" dirty="0">
                          <a:solidFill>
                            <a:schemeClr val="tx1"/>
                          </a:solidFill>
                          <a:effectLst/>
                          <a:latin typeface="+mn-lt"/>
                          <a:hlinkClick r:id="rId10"/>
                        </a:rPr>
                        <a:t>AQ24CANA</a:t>
                      </a:r>
                      <a:endParaRPr lang="en-US" sz="700" b="0" i="0" u="none" strike="noStrike" dirty="0">
                        <a:solidFill>
                          <a:schemeClr val="tx1"/>
                        </a:solidFill>
                        <a:effectLst/>
                        <a:latin typeface="+mn-lt"/>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986764095"/>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a:t>TVS Diode</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700" u="none" strike="noStrike" dirty="0">
                          <a:effectLst/>
                          <a:latin typeface="+mn-lt"/>
                          <a:hlinkClick r:id="rId22"/>
                        </a:rPr>
                        <a:t>TPSMB</a:t>
                      </a:r>
                      <a:endParaRPr lang="en-US" sz="700" dirty="0"/>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217879399"/>
                  </a:ext>
                </a:extLst>
              </a:tr>
              <a:tr h="215072">
                <a:tc vMerge="1">
                  <a:txBody>
                    <a:bodyPr/>
                    <a:lstStyle/>
                    <a:p>
                      <a:endParaRPr lang="en-US"/>
                    </a:p>
                  </a:txBody>
                  <a:tcPr/>
                </a:tc>
                <a:tc>
                  <a:txBody>
                    <a:bodyPr/>
                    <a:lstStyle/>
                    <a:p>
                      <a:pPr algn="ctr"/>
                      <a:r>
                        <a:rPr lang="en-US" sz="700" dirty="0">
                          <a:solidFill>
                            <a:schemeClr val="tx1"/>
                          </a:solidFill>
                        </a:rPr>
                        <a:t>Gate Driver</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700" u="none" strike="noStrike" dirty="0">
                          <a:solidFill>
                            <a:schemeClr val="tx1">
                              <a:lumMod val="65000"/>
                              <a:lumOff val="35000"/>
                            </a:schemeClr>
                          </a:solidFill>
                          <a:effectLst/>
                          <a:hlinkClick r:id="rId14"/>
                        </a:rPr>
                        <a:t>IXD_6xxSI</a:t>
                      </a:r>
                      <a:r>
                        <a:rPr lang="en-US" sz="700" strike="noStrike" dirty="0">
                          <a:solidFill>
                            <a:schemeClr val="tx1"/>
                          </a:solidFill>
                        </a:rPr>
                        <a:t>, </a:t>
                      </a:r>
                      <a:r>
                        <a:rPr lang="en-US" sz="700" strike="noStrike" dirty="0">
                          <a:solidFill>
                            <a:schemeClr val="tx1"/>
                          </a:solidFill>
                          <a:hlinkClick r:id="rId14"/>
                        </a:rPr>
                        <a:t>IX4340NE</a:t>
                      </a:r>
                      <a:r>
                        <a:rPr lang="en-US" sz="700" strike="noStrike" dirty="0">
                          <a:solidFill>
                            <a:schemeClr val="tx1"/>
                          </a:solidFill>
                        </a:rPr>
                        <a:t>, </a:t>
                      </a:r>
                      <a:r>
                        <a:rPr lang="en-US" sz="700" strike="noStrike" dirty="0">
                          <a:solidFill>
                            <a:schemeClr val="tx1"/>
                          </a:solidFill>
                          <a:hlinkClick r:id="rId15"/>
                        </a:rPr>
                        <a:t>IX4351NE</a:t>
                      </a:r>
                      <a:endParaRPr lang="en-US" sz="700" strike="noStrike" dirty="0">
                        <a:solidFill>
                          <a:schemeClr val="tx1"/>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963486007"/>
                  </a:ext>
                </a:extLst>
              </a:tr>
              <a:tr h="232052">
                <a:tc vMerge="1">
                  <a:txBody>
                    <a:bodyPr/>
                    <a:lstStyle/>
                    <a:p>
                      <a:endParaRPr lang="en-US"/>
                    </a:p>
                  </a:txBody>
                  <a:tcPr/>
                </a:tc>
                <a:tc>
                  <a:txBody>
                    <a:bodyPr/>
                    <a:lstStyle/>
                    <a:p>
                      <a:pPr algn="ctr"/>
                      <a:r>
                        <a:rPr lang="en-US" sz="700" dirty="0">
                          <a:solidFill>
                            <a:schemeClr val="tx1"/>
                          </a:solidFill>
                        </a:rPr>
                        <a:t>IGBT Discrete</a:t>
                      </a:r>
                      <a:br>
                        <a:rPr lang="en-US" sz="700" dirty="0">
                          <a:solidFill>
                            <a:schemeClr val="tx1"/>
                          </a:solidFill>
                        </a:rPr>
                      </a:br>
                      <a:r>
                        <a:rPr lang="en-US" sz="700" dirty="0">
                          <a:solidFill>
                            <a:schemeClr val="tx1"/>
                          </a:solidFill>
                        </a:rPr>
                        <a:t>(1200 V, 150 A)</a:t>
                      </a:r>
                    </a:p>
                  </a:txBody>
                  <a:tcPr marL="18288" marR="18288" marT="18288" marB="18288"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700" dirty="0">
                          <a:solidFill>
                            <a:schemeClr val="tx1"/>
                          </a:solidFill>
                          <a:hlinkClick r:id="rId23"/>
                        </a:rPr>
                        <a:t>Trench XPT</a:t>
                      </a:r>
                      <a:r>
                        <a:rPr lang="en-US" sz="700" baseline="30000" dirty="0">
                          <a:solidFill>
                            <a:schemeClr val="tx1"/>
                          </a:solidFill>
                          <a:hlinkClick r:id="rId23"/>
                        </a:rPr>
                        <a:t>TM </a:t>
                      </a:r>
                      <a:r>
                        <a:rPr lang="en-US" sz="700" baseline="0" dirty="0">
                          <a:solidFill>
                            <a:schemeClr val="tx1"/>
                          </a:solidFill>
                        </a:rPr>
                        <a:t>, </a:t>
                      </a:r>
                      <a:r>
                        <a:rPr lang="en-US" sz="700" baseline="0" dirty="0">
                          <a:solidFill>
                            <a:schemeClr val="tx1"/>
                          </a:solidFill>
                          <a:hlinkClick r:id="rId24"/>
                        </a:rPr>
                        <a:t>Planar</a:t>
                      </a:r>
                      <a:endParaRPr lang="en-US" sz="700" baseline="30000" dirty="0">
                        <a:solidFill>
                          <a:schemeClr val="tx1"/>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4036714790"/>
                  </a:ext>
                </a:extLst>
              </a:tr>
              <a:tr h="232052">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dirty="0">
                          <a:solidFill>
                            <a:schemeClr val="tx1"/>
                          </a:solidFill>
                        </a:rPr>
                        <a:t>IGBT Module </a:t>
                      </a:r>
                      <a:br>
                        <a:rPr lang="en-US" sz="700" dirty="0">
                          <a:solidFill>
                            <a:schemeClr val="tx1"/>
                          </a:solidFill>
                        </a:rPr>
                      </a:br>
                      <a:r>
                        <a:rPr lang="en-US" sz="700" dirty="0">
                          <a:solidFill>
                            <a:schemeClr val="tx1"/>
                          </a:solidFill>
                        </a:rPr>
                        <a:t>(1200 V, 450 A)</a:t>
                      </a:r>
                    </a:p>
                  </a:txBody>
                  <a:tcPr marL="18288" marR="18288" marT="18288" marB="18288"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hlinkClick r:id="rId25"/>
                        </a:rPr>
                        <a:t>MIXA450PF1200TSF</a:t>
                      </a:r>
                      <a:endParaRPr lang="en-US" sz="700" dirty="0">
                        <a:solidFill>
                          <a:schemeClr val="tx1"/>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304305022"/>
                  </a:ext>
                </a:extLst>
              </a:tr>
              <a:tr h="232052">
                <a:tc rowSpan="3">
                  <a:txBody>
                    <a:bodyPr/>
                    <a:lstStyle/>
                    <a:p>
                      <a:pPr algn="ctr"/>
                      <a:r>
                        <a:rPr lang="en-US" sz="900" b="1">
                          <a:solidFill>
                            <a:schemeClr val="bg1"/>
                          </a:solidFill>
                        </a:rPr>
                        <a:t>6</a:t>
                      </a: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700" dirty="0"/>
                        <a:t>DC output Fuse</a:t>
                      </a:r>
                    </a:p>
                  </a:txBody>
                  <a:tcPr marL="18288" marR="18288" marT="18288" marB="18288"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hlinkClick r:id="rId26"/>
                        </a:rPr>
                        <a:t>EV1K</a:t>
                      </a:r>
                      <a:endParaRPr lang="en-US" sz="700" b="1" dirty="0"/>
                    </a:p>
                  </a:txBody>
                  <a:tcPr marL="18288" marR="18288" marT="18288" marB="18288"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15830584"/>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strike="noStrike" dirty="0">
                          <a:solidFill>
                            <a:schemeClr val="tx1"/>
                          </a:solidFill>
                        </a:rPr>
                        <a:t>HV DC Contactor Relays</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700" strike="noStrike" dirty="0">
                          <a:solidFill>
                            <a:schemeClr val="tx1"/>
                          </a:solidFill>
                          <a:hlinkClick r:id="rId27"/>
                        </a:rPr>
                        <a:t>DCNEV</a:t>
                      </a:r>
                      <a:r>
                        <a:rPr lang="en-US" sz="700" strike="noStrike" dirty="0">
                          <a:solidFill>
                            <a:schemeClr val="tx1"/>
                          </a:solidFill>
                        </a:rPr>
                        <a:t>, </a:t>
                      </a:r>
                      <a:r>
                        <a:rPr lang="en-US" sz="700" strike="noStrike" dirty="0">
                          <a:solidFill>
                            <a:schemeClr val="tx1"/>
                          </a:solidFill>
                          <a:hlinkClick r:id="rId28"/>
                        </a:rPr>
                        <a:t>DCNLEV</a:t>
                      </a:r>
                      <a:endParaRPr lang="en-US" sz="700" strike="noStrike" dirty="0">
                        <a:solidFill>
                          <a:schemeClr val="tx1"/>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319212975"/>
                  </a:ext>
                </a:extLst>
              </a:tr>
              <a:tr h="140415">
                <a:tc vMerge="1">
                  <a:txBody>
                    <a:bodyPr/>
                    <a:lstStyle/>
                    <a:p>
                      <a:pPr algn="ctr"/>
                      <a:endParaRPr lang="en-US" sz="900" b="1">
                        <a:solidFill>
                          <a:schemeClr val="bg1"/>
                        </a:solidFill>
                      </a:endParaRPr>
                    </a:p>
                  </a:txBody>
                  <a:tcPr marL="64287" marR="64287" marT="32144" marB="32144"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dirty="0">
                          <a:solidFill>
                            <a:schemeClr val="tx1"/>
                          </a:solidFill>
                        </a:rPr>
                        <a:t>Power Distribution Module</a:t>
                      </a:r>
                    </a:p>
                  </a:txBody>
                  <a:tcPr marL="18288" marR="18288" marT="9144"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700" dirty="0">
                          <a:solidFill>
                            <a:schemeClr val="tx1"/>
                          </a:solidFill>
                          <a:hlinkClick r:id="rId29"/>
                        </a:rPr>
                        <a:t>MDB5</a:t>
                      </a:r>
                      <a:endParaRPr lang="en-US" sz="700" dirty="0">
                        <a:solidFill>
                          <a:schemeClr val="tx1"/>
                        </a:solidFill>
                      </a:endParaRPr>
                    </a:p>
                  </a:txBody>
                  <a:tcPr marL="18288" marR="18288" marT="9144"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671243939"/>
                  </a:ext>
                </a:extLst>
              </a:tr>
            </a:tbl>
          </a:graphicData>
        </a:graphic>
      </p:graphicFrame>
      <p:grpSp>
        <p:nvGrpSpPr>
          <p:cNvPr id="9" name="Group 8">
            <a:extLst>
              <a:ext uri="{FF2B5EF4-FFF2-40B4-BE49-F238E27FC236}">
                <a16:creationId xmlns:a16="http://schemas.microsoft.com/office/drawing/2014/main" id="{ADBDA043-1AE1-4A18-8D44-82B9951A2718}"/>
              </a:ext>
            </a:extLst>
          </p:cNvPr>
          <p:cNvGrpSpPr/>
          <p:nvPr/>
        </p:nvGrpSpPr>
        <p:grpSpPr>
          <a:xfrm>
            <a:off x="6810066" y="58760"/>
            <a:ext cx="1916015" cy="461665"/>
            <a:chOff x="414867" y="3222470"/>
            <a:chExt cx="1736933" cy="461665"/>
          </a:xfrm>
        </p:grpSpPr>
        <p:sp>
          <p:nvSpPr>
            <p:cNvPr id="10" name="TextBox 9">
              <a:extLst>
                <a:ext uri="{FF2B5EF4-FFF2-40B4-BE49-F238E27FC236}">
                  <a16:creationId xmlns:a16="http://schemas.microsoft.com/office/drawing/2014/main" id="{D633F30A-1697-4C24-A246-3BE18B056602}"/>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13" name="Picture 12">
              <a:extLst>
                <a:ext uri="{FF2B5EF4-FFF2-40B4-BE49-F238E27FC236}">
                  <a16:creationId xmlns:a16="http://schemas.microsoft.com/office/drawing/2014/main" id="{DEFC4058-BCF6-4E5C-9EBE-6FAC6220F23F}"/>
                </a:ext>
              </a:extLst>
            </p:cNvPr>
            <p:cNvPicPr>
              <a:picLocks noChangeAspect="1"/>
            </p:cNvPicPr>
            <p:nvPr/>
          </p:nvPicPr>
          <p:blipFill>
            <a:blip r:embed="rId30">
              <a:duotone>
                <a:schemeClr val="accent1">
                  <a:shade val="45000"/>
                  <a:satMod val="135000"/>
                </a:schemeClr>
                <a:prstClr val="white"/>
              </a:duotone>
              <a:extLst>
                <a:ext uri="{BEBA8EAE-BF5A-486C-A8C5-ECC9F3942E4B}">
                  <a14:imgProps xmlns:a14="http://schemas.microsoft.com/office/drawing/2010/main">
                    <a14:imgLayer r:embed="rId31">
                      <a14:imgEffect>
                        <a14:sharpenSoften amount="50000"/>
                      </a14:imgEffect>
                    </a14:imgLayer>
                  </a14:imgProps>
                </a:ext>
              </a:extLst>
            </a:blip>
            <a:stretch>
              <a:fillRect/>
            </a:stretch>
          </p:blipFill>
          <p:spPr>
            <a:xfrm>
              <a:off x="447454" y="3247666"/>
              <a:ext cx="201086" cy="277573"/>
            </a:xfrm>
            <a:prstGeom prst="rect">
              <a:avLst/>
            </a:prstGeom>
          </p:spPr>
        </p:pic>
        <p:sp>
          <p:nvSpPr>
            <p:cNvPr id="14" name="Rectangle: Rounded Corners 13">
              <a:extLst>
                <a:ext uri="{FF2B5EF4-FFF2-40B4-BE49-F238E27FC236}">
                  <a16:creationId xmlns:a16="http://schemas.microsoft.com/office/drawing/2014/main" id="{99FD0419-452C-4967-8672-C83ACB61D61F}"/>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7A635E5-D07E-45AE-9416-7AE62C225B50}"/>
              </a:ext>
            </a:extLst>
          </p:cNvPr>
          <p:cNvSpPr txBox="1"/>
          <p:nvPr/>
        </p:nvSpPr>
        <p:spPr>
          <a:xfrm>
            <a:off x="5739803" y="4666422"/>
            <a:ext cx="2098964" cy="200055"/>
          </a:xfrm>
          <a:prstGeom prst="rect">
            <a:avLst/>
          </a:prstGeom>
          <a:noFill/>
        </p:spPr>
        <p:txBody>
          <a:bodyPr wrap="square" rtlCol="0">
            <a:spAutoFit/>
          </a:bodyPr>
          <a:lstStyle/>
          <a:p>
            <a:pPr algn="r"/>
            <a:r>
              <a:rPr lang="en-US" sz="700" i="1" dirty="0">
                <a:solidFill>
                  <a:schemeClr val="bg1">
                    <a:lumMod val="50000"/>
                  </a:schemeClr>
                </a:solidFill>
              </a:rPr>
              <a:t>* Please contact Littelfuse Associates for details</a:t>
            </a:r>
          </a:p>
        </p:txBody>
      </p:sp>
      <p:grpSp>
        <p:nvGrpSpPr>
          <p:cNvPr id="103" name="Group 102">
            <a:extLst>
              <a:ext uri="{FF2B5EF4-FFF2-40B4-BE49-F238E27FC236}">
                <a16:creationId xmlns:a16="http://schemas.microsoft.com/office/drawing/2014/main" id="{E9417C12-501D-48F9-A570-F6D93DB9B279}"/>
              </a:ext>
            </a:extLst>
          </p:cNvPr>
          <p:cNvGrpSpPr/>
          <p:nvPr/>
        </p:nvGrpSpPr>
        <p:grpSpPr>
          <a:xfrm>
            <a:off x="768928" y="858907"/>
            <a:ext cx="4927145" cy="4193411"/>
            <a:chOff x="768928" y="858907"/>
            <a:chExt cx="4927145" cy="4193411"/>
          </a:xfrm>
        </p:grpSpPr>
        <p:pic>
          <p:nvPicPr>
            <p:cNvPr id="104" name="Picture 103" descr="Diagram, engineering drawing&#10;&#10;Description automatically generated">
              <a:extLst>
                <a:ext uri="{FF2B5EF4-FFF2-40B4-BE49-F238E27FC236}">
                  <a16:creationId xmlns:a16="http://schemas.microsoft.com/office/drawing/2014/main" id="{1A676938-5CAE-4890-8581-00487CA2C824}"/>
                </a:ext>
              </a:extLst>
            </p:cNvPr>
            <p:cNvPicPr>
              <a:picLocks noChangeAspect="1"/>
            </p:cNvPicPr>
            <p:nvPr/>
          </p:nvPicPr>
          <p:blipFill rotWithShape="1">
            <a:blip r:embed="rId32" cstate="print">
              <a:duotone>
                <a:schemeClr val="accent1">
                  <a:shade val="45000"/>
                  <a:satMod val="135000"/>
                </a:schemeClr>
                <a:prstClr val="white"/>
              </a:duotone>
              <a:extLst>
                <a:ext uri="{BEBA8EAE-BF5A-486C-A8C5-ECC9F3942E4B}">
                  <a14:imgProps xmlns:a14="http://schemas.microsoft.com/office/drawing/2010/main">
                    <a14:imgLayer r:embed="rId33">
                      <a14:imgEffect>
                        <a14:brightnessContrast contrast="40000"/>
                      </a14:imgEffect>
                    </a14:imgLayer>
                  </a14:imgProps>
                </a:ext>
                <a:ext uri="{28A0092B-C50C-407E-A947-70E740481C1C}">
                  <a14:useLocalDpi xmlns:a14="http://schemas.microsoft.com/office/drawing/2010/main" val="0"/>
                </a:ext>
              </a:extLst>
            </a:blip>
            <a:srcRect l="5929" t="9832" r="7750" b="9832"/>
            <a:stretch/>
          </p:blipFill>
          <p:spPr>
            <a:xfrm>
              <a:off x="768928" y="858907"/>
              <a:ext cx="4726210" cy="3494094"/>
            </a:xfrm>
            <a:prstGeom prst="rect">
              <a:avLst/>
            </a:prstGeom>
          </p:spPr>
        </p:pic>
        <p:sp>
          <p:nvSpPr>
            <p:cNvPr id="105" name="Rectangle 104">
              <a:extLst>
                <a:ext uri="{FF2B5EF4-FFF2-40B4-BE49-F238E27FC236}">
                  <a16:creationId xmlns:a16="http://schemas.microsoft.com/office/drawing/2014/main" id="{859E50DD-DD68-4DED-8819-9E0D02DB0D38}"/>
                </a:ext>
              </a:extLst>
            </p:cNvPr>
            <p:cNvSpPr/>
            <p:nvPr/>
          </p:nvSpPr>
          <p:spPr>
            <a:xfrm>
              <a:off x="2527023" y="1109663"/>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On-Board charger</a:t>
              </a:r>
              <a:endParaRPr lang="en-IN" sz="900" dirty="0">
                <a:solidFill>
                  <a:schemeClr val="tx1"/>
                </a:solidFill>
              </a:endParaRPr>
            </a:p>
          </p:txBody>
        </p:sp>
        <p:sp>
          <p:nvSpPr>
            <p:cNvPr id="106" name="Rectangle 105">
              <a:extLst>
                <a:ext uri="{FF2B5EF4-FFF2-40B4-BE49-F238E27FC236}">
                  <a16:creationId xmlns:a16="http://schemas.microsoft.com/office/drawing/2014/main" id="{EEA86550-98FE-4C55-B39A-4FA904974900}"/>
                </a:ext>
              </a:extLst>
            </p:cNvPr>
            <p:cNvSpPr/>
            <p:nvPr/>
          </p:nvSpPr>
          <p:spPr>
            <a:xfrm>
              <a:off x="2527023" y="1578663"/>
              <a:ext cx="864000" cy="404812"/>
            </a:xfrm>
            <a:prstGeom prst="rect">
              <a:avLst/>
            </a:prstGeom>
            <a:solidFill>
              <a:schemeClr val="bg1"/>
            </a:solidFill>
            <a:ln w="3175">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12V battery</a:t>
              </a:r>
            </a:p>
            <a:p>
              <a:pPr algn="ctr"/>
              <a:r>
                <a:rPr lang="en-US" sz="900" b="1" dirty="0">
                  <a:solidFill>
                    <a:schemeClr val="tx1"/>
                  </a:solidFill>
                </a:rPr>
                <a:t>+ PDU</a:t>
              </a:r>
              <a:endParaRPr lang="en-IN" sz="900" b="1" dirty="0">
                <a:solidFill>
                  <a:schemeClr val="tx1"/>
                </a:solidFill>
              </a:endParaRPr>
            </a:p>
          </p:txBody>
        </p:sp>
        <p:sp>
          <p:nvSpPr>
            <p:cNvPr id="107" name="Rectangle 106">
              <a:extLst>
                <a:ext uri="{FF2B5EF4-FFF2-40B4-BE49-F238E27FC236}">
                  <a16:creationId xmlns:a16="http://schemas.microsoft.com/office/drawing/2014/main" id="{27486E6D-C108-4E2D-A2C9-72EF5596B6FA}"/>
                </a:ext>
              </a:extLst>
            </p:cNvPr>
            <p:cNvSpPr/>
            <p:nvPr/>
          </p:nvSpPr>
          <p:spPr>
            <a:xfrm>
              <a:off x="2527023" y="2047663"/>
              <a:ext cx="864000" cy="404812"/>
            </a:xfrm>
            <a:prstGeom prst="rect">
              <a:avLst/>
            </a:prstGeom>
            <a:solidFill>
              <a:schemeClr val="bg1"/>
            </a:solidFill>
            <a:ln w="3175">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DC/DC</a:t>
              </a:r>
            </a:p>
            <a:p>
              <a:pPr algn="ctr"/>
              <a:r>
                <a:rPr lang="en-US" sz="900" b="1" dirty="0">
                  <a:solidFill>
                    <a:schemeClr val="tx1"/>
                  </a:solidFill>
                </a:rPr>
                <a:t>converter</a:t>
              </a:r>
              <a:endParaRPr lang="en-IN" sz="900" b="1" dirty="0">
                <a:solidFill>
                  <a:schemeClr val="tx1"/>
                </a:solidFill>
              </a:endParaRPr>
            </a:p>
          </p:txBody>
        </p:sp>
        <p:sp>
          <p:nvSpPr>
            <p:cNvPr id="108" name="Rectangle 107">
              <a:extLst>
                <a:ext uri="{FF2B5EF4-FFF2-40B4-BE49-F238E27FC236}">
                  <a16:creationId xmlns:a16="http://schemas.microsoft.com/office/drawing/2014/main" id="{C074963E-4242-4331-AFE0-10BF47D2EB9C}"/>
                </a:ext>
              </a:extLst>
            </p:cNvPr>
            <p:cNvSpPr/>
            <p:nvPr/>
          </p:nvSpPr>
          <p:spPr>
            <a:xfrm>
              <a:off x="1382295" y="2047663"/>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AC</a:t>
              </a:r>
            </a:p>
            <a:p>
              <a:pPr algn="ctr"/>
              <a:r>
                <a:rPr lang="en-US" sz="900" dirty="0">
                  <a:solidFill>
                    <a:schemeClr val="tx1"/>
                  </a:solidFill>
                </a:rPr>
                <a:t>compressor</a:t>
              </a:r>
              <a:endParaRPr lang="en-IN" sz="900" dirty="0">
                <a:solidFill>
                  <a:schemeClr val="tx1"/>
                </a:solidFill>
              </a:endParaRPr>
            </a:p>
          </p:txBody>
        </p:sp>
        <p:sp>
          <p:nvSpPr>
            <p:cNvPr id="109" name="Rectangle 108">
              <a:extLst>
                <a:ext uri="{FF2B5EF4-FFF2-40B4-BE49-F238E27FC236}">
                  <a16:creationId xmlns:a16="http://schemas.microsoft.com/office/drawing/2014/main" id="{2E070717-C74F-4D42-A2E6-6694C70C307A}"/>
                </a:ext>
              </a:extLst>
            </p:cNvPr>
            <p:cNvSpPr/>
            <p:nvPr/>
          </p:nvSpPr>
          <p:spPr>
            <a:xfrm>
              <a:off x="1382295" y="2757275"/>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Electric</a:t>
              </a:r>
            </a:p>
            <a:p>
              <a:pPr algn="ctr"/>
              <a:r>
                <a:rPr lang="en-US" sz="900" dirty="0">
                  <a:solidFill>
                    <a:schemeClr val="tx1"/>
                  </a:solidFill>
                </a:rPr>
                <a:t>PTO motor</a:t>
              </a:r>
              <a:endParaRPr lang="en-IN" sz="900" dirty="0">
                <a:solidFill>
                  <a:schemeClr val="tx1"/>
                </a:solidFill>
              </a:endParaRPr>
            </a:p>
          </p:txBody>
        </p:sp>
        <p:sp>
          <p:nvSpPr>
            <p:cNvPr id="110" name="Rectangle 109">
              <a:extLst>
                <a:ext uri="{FF2B5EF4-FFF2-40B4-BE49-F238E27FC236}">
                  <a16:creationId xmlns:a16="http://schemas.microsoft.com/office/drawing/2014/main" id="{13FF54C3-EC48-409C-AF4E-48B694C1ED65}"/>
                </a:ext>
              </a:extLst>
            </p:cNvPr>
            <p:cNvSpPr/>
            <p:nvPr/>
          </p:nvSpPr>
          <p:spPr>
            <a:xfrm>
              <a:off x="1382295" y="3427857"/>
              <a:ext cx="864000" cy="404812"/>
            </a:xfrm>
            <a:prstGeom prst="rect">
              <a:avLst/>
            </a:prstGeom>
            <a:solidFill>
              <a:schemeClr val="bg1"/>
            </a:solidFill>
            <a:ln w="3175">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Traction motor inverter</a:t>
              </a:r>
              <a:endParaRPr lang="en-IN" sz="900" b="1" dirty="0">
                <a:solidFill>
                  <a:schemeClr val="tx1"/>
                </a:solidFill>
              </a:endParaRPr>
            </a:p>
          </p:txBody>
        </p:sp>
        <p:sp>
          <p:nvSpPr>
            <p:cNvPr id="111" name="Rectangle 110">
              <a:extLst>
                <a:ext uri="{FF2B5EF4-FFF2-40B4-BE49-F238E27FC236}">
                  <a16:creationId xmlns:a16="http://schemas.microsoft.com/office/drawing/2014/main" id="{C4639A34-CCDC-4DCE-9407-BE7693176DA2}"/>
                </a:ext>
              </a:extLst>
            </p:cNvPr>
            <p:cNvSpPr/>
            <p:nvPr/>
          </p:nvSpPr>
          <p:spPr>
            <a:xfrm>
              <a:off x="3068105" y="3446074"/>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Drive</a:t>
              </a:r>
            </a:p>
            <a:p>
              <a:pPr algn="ctr"/>
              <a:r>
                <a:rPr lang="en-US" sz="900" dirty="0">
                  <a:solidFill>
                    <a:schemeClr val="tx1"/>
                  </a:solidFill>
                </a:rPr>
                <a:t>motor</a:t>
              </a:r>
              <a:endParaRPr lang="en-IN" sz="900" dirty="0">
                <a:solidFill>
                  <a:schemeClr val="tx1"/>
                </a:solidFill>
              </a:endParaRPr>
            </a:p>
          </p:txBody>
        </p:sp>
        <p:sp>
          <p:nvSpPr>
            <p:cNvPr id="112" name="Rectangle 111">
              <a:extLst>
                <a:ext uri="{FF2B5EF4-FFF2-40B4-BE49-F238E27FC236}">
                  <a16:creationId xmlns:a16="http://schemas.microsoft.com/office/drawing/2014/main" id="{15459592-0FD8-42AA-87E5-D2679B044EB9}"/>
                </a:ext>
              </a:extLst>
            </p:cNvPr>
            <p:cNvSpPr/>
            <p:nvPr/>
          </p:nvSpPr>
          <p:spPr>
            <a:xfrm>
              <a:off x="4832073" y="2721599"/>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Electric</a:t>
              </a:r>
            </a:p>
            <a:p>
              <a:pPr algn="ctr"/>
              <a:r>
                <a:rPr lang="en-US" sz="900" dirty="0">
                  <a:solidFill>
                    <a:schemeClr val="tx1"/>
                  </a:solidFill>
                </a:rPr>
                <a:t>PTO motor</a:t>
              </a:r>
              <a:endParaRPr lang="en-IN" sz="900" dirty="0">
                <a:solidFill>
                  <a:schemeClr val="tx1"/>
                </a:solidFill>
              </a:endParaRPr>
            </a:p>
          </p:txBody>
        </p:sp>
        <p:sp>
          <p:nvSpPr>
            <p:cNvPr id="113" name="Rectangle 112">
              <a:extLst>
                <a:ext uri="{FF2B5EF4-FFF2-40B4-BE49-F238E27FC236}">
                  <a16:creationId xmlns:a16="http://schemas.microsoft.com/office/drawing/2014/main" id="{4D20EBF7-7AA5-4AA2-A0AA-91AC1198A9B7}"/>
                </a:ext>
              </a:extLst>
            </p:cNvPr>
            <p:cNvSpPr/>
            <p:nvPr/>
          </p:nvSpPr>
          <p:spPr>
            <a:xfrm>
              <a:off x="3722410" y="2047663"/>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Battery pack</a:t>
              </a:r>
            </a:p>
            <a:p>
              <a:pPr algn="ctr"/>
              <a:r>
                <a:rPr lang="en-US" sz="900" dirty="0">
                  <a:solidFill>
                    <a:schemeClr val="tx1"/>
                  </a:solidFill>
                </a:rPr>
                <a:t>+ BMS</a:t>
              </a:r>
              <a:endParaRPr lang="en-IN" sz="900" dirty="0">
                <a:solidFill>
                  <a:schemeClr val="tx1"/>
                </a:solidFill>
              </a:endParaRPr>
            </a:p>
          </p:txBody>
        </p:sp>
        <p:sp>
          <p:nvSpPr>
            <p:cNvPr id="114" name="Rectangle 113">
              <a:extLst>
                <a:ext uri="{FF2B5EF4-FFF2-40B4-BE49-F238E27FC236}">
                  <a16:creationId xmlns:a16="http://schemas.microsoft.com/office/drawing/2014/main" id="{F8A6E793-FD8C-49AC-8830-9AC26E8FCDD6}"/>
                </a:ext>
              </a:extLst>
            </p:cNvPr>
            <p:cNvSpPr/>
            <p:nvPr/>
          </p:nvSpPr>
          <p:spPr>
            <a:xfrm>
              <a:off x="4832073" y="2047663"/>
              <a:ext cx="864000" cy="404812"/>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PTC</a:t>
              </a:r>
            </a:p>
            <a:p>
              <a:pPr algn="ctr"/>
              <a:r>
                <a:rPr lang="en-US" sz="900" dirty="0">
                  <a:solidFill>
                    <a:schemeClr val="tx1"/>
                  </a:solidFill>
                </a:rPr>
                <a:t>heater</a:t>
              </a:r>
              <a:endParaRPr lang="en-IN" sz="900" dirty="0">
                <a:solidFill>
                  <a:schemeClr val="tx1"/>
                </a:solidFill>
              </a:endParaRPr>
            </a:p>
          </p:txBody>
        </p:sp>
        <p:grpSp>
          <p:nvGrpSpPr>
            <p:cNvPr id="115" name="Group 114">
              <a:extLst>
                <a:ext uri="{FF2B5EF4-FFF2-40B4-BE49-F238E27FC236}">
                  <a16:creationId xmlns:a16="http://schemas.microsoft.com/office/drawing/2014/main" id="{553F73B5-625B-4E38-B1F3-63222054E84D}"/>
                </a:ext>
              </a:extLst>
            </p:cNvPr>
            <p:cNvGrpSpPr/>
            <p:nvPr/>
          </p:nvGrpSpPr>
          <p:grpSpPr>
            <a:xfrm>
              <a:off x="2235900" y="1006079"/>
              <a:ext cx="128588" cy="195261"/>
              <a:chOff x="4591050" y="1128714"/>
              <a:chExt cx="128588" cy="195261"/>
            </a:xfrm>
          </p:grpSpPr>
          <p:sp>
            <p:nvSpPr>
              <p:cNvPr id="142" name="Flowchart: Delay 141">
                <a:extLst>
                  <a:ext uri="{FF2B5EF4-FFF2-40B4-BE49-F238E27FC236}">
                    <a16:creationId xmlns:a16="http://schemas.microsoft.com/office/drawing/2014/main" id="{1A19C707-63B2-4A35-81E0-34A7ABC180BA}"/>
                  </a:ext>
                </a:extLst>
              </p:cNvPr>
              <p:cNvSpPr/>
              <p:nvPr/>
            </p:nvSpPr>
            <p:spPr>
              <a:xfrm rot="5400000">
                <a:off x="4598194" y="1202531"/>
                <a:ext cx="114300" cy="128588"/>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3" name="Straight Connector 142">
                <a:extLst>
                  <a:ext uri="{FF2B5EF4-FFF2-40B4-BE49-F238E27FC236}">
                    <a16:creationId xmlns:a16="http://schemas.microsoft.com/office/drawing/2014/main" id="{4784817D-E1F5-4CF4-956E-9EF871144041}"/>
                  </a:ext>
                </a:extLst>
              </p:cNvPr>
              <p:cNvCxnSpPr>
                <a:cxnSpLocks/>
              </p:cNvCxnSpPr>
              <p:nvPr/>
            </p:nvCxnSpPr>
            <p:spPr>
              <a:xfrm>
                <a:off x="4610617" y="1147762"/>
                <a:ext cx="0" cy="85725"/>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E6CC270-DB77-49BF-9E9F-3360AF6DF118}"/>
                  </a:ext>
                </a:extLst>
              </p:cNvPr>
              <p:cNvCxnSpPr>
                <a:cxnSpLocks/>
              </p:cNvCxnSpPr>
              <p:nvPr/>
            </p:nvCxnSpPr>
            <p:spPr>
              <a:xfrm>
                <a:off x="4698721" y="1147762"/>
                <a:ext cx="0" cy="85725"/>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9904600-6F0B-4DF5-9948-FC1B738F164C}"/>
                  </a:ext>
                </a:extLst>
              </p:cNvPr>
              <p:cNvCxnSpPr>
                <a:cxnSpLocks/>
              </p:cNvCxnSpPr>
              <p:nvPr/>
            </p:nvCxnSpPr>
            <p:spPr>
              <a:xfrm>
                <a:off x="4654669" y="1128714"/>
                <a:ext cx="0" cy="85725"/>
              </a:xfrm>
              <a:prstGeom prst="line">
                <a:avLst/>
              </a:prstGeom>
              <a:ln w="31750" cap="rnd"/>
            </p:spPr>
            <p:style>
              <a:lnRef idx="1">
                <a:schemeClr val="accent1"/>
              </a:lnRef>
              <a:fillRef idx="0">
                <a:schemeClr val="accent1"/>
              </a:fillRef>
              <a:effectRef idx="0">
                <a:schemeClr val="accent1"/>
              </a:effectRef>
              <a:fontRef idx="minor">
                <a:schemeClr val="tx1"/>
              </a:fontRef>
            </p:style>
          </p:cxnSp>
        </p:grpSp>
        <p:cxnSp>
          <p:nvCxnSpPr>
            <p:cNvPr id="116" name="Connector: Elbow 115">
              <a:extLst>
                <a:ext uri="{FF2B5EF4-FFF2-40B4-BE49-F238E27FC236}">
                  <a16:creationId xmlns:a16="http://schemas.microsoft.com/office/drawing/2014/main" id="{3216BE33-8334-4569-AE7B-E1286F92CD53}"/>
                </a:ext>
              </a:extLst>
            </p:cNvPr>
            <p:cNvCxnSpPr>
              <a:endCxn id="105" idx="1"/>
            </p:cNvCxnSpPr>
            <p:nvPr/>
          </p:nvCxnSpPr>
          <p:spPr>
            <a:xfrm>
              <a:off x="2300194" y="1176338"/>
              <a:ext cx="226829" cy="135731"/>
            </a:xfrm>
            <a:prstGeom prst="bentConnector3">
              <a:avLst>
                <a:gd name="adj1" fmla="val -1917"/>
              </a:avLst>
            </a:prstGeom>
            <a:ln w="19050"/>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993F159-8840-4551-A1C0-A57D55245BAD}"/>
                </a:ext>
              </a:extLst>
            </p:cNvPr>
            <p:cNvSpPr txBox="1"/>
            <p:nvPr/>
          </p:nvSpPr>
          <p:spPr>
            <a:xfrm>
              <a:off x="1419095" y="1128321"/>
              <a:ext cx="981075" cy="230832"/>
            </a:xfrm>
            <a:prstGeom prst="rect">
              <a:avLst/>
            </a:prstGeom>
            <a:noFill/>
          </p:spPr>
          <p:txBody>
            <a:bodyPr wrap="square" rtlCol="0">
              <a:spAutoFit/>
            </a:bodyPr>
            <a:lstStyle/>
            <a:p>
              <a:r>
                <a:rPr lang="en-US" sz="900" dirty="0"/>
                <a:t>Charging cord</a:t>
              </a:r>
              <a:endParaRPr lang="en-IN" sz="900" dirty="0"/>
            </a:p>
          </p:txBody>
        </p:sp>
        <p:cxnSp>
          <p:nvCxnSpPr>
            <p:cNvPr id="118" name="Connector: Elbow 117">
              <a:extLst>
                <a:ext uri="{FF2B5EF4-FFF2-40B4-BE49-F238E27FC236}">
                  <a16:creationId xmlns:a16="http://schemas.microsoft.com/office/drawing/2014/main" id="{2E146106-E1D2-4E34-8F77-BEB39A319C4F}"/>
                </a:ext>
              </a:extLst>
            </p:cNvPr>
            <p:cNvCxnSpPr>
              <a:stCxn id="105" idx="3"/>
              <a:endCxn id="113" idx="0"/>
            </p:cNvCxnSpPr>
            <p:nvPr/>
          </p:nvCxnSpPr>
          <p:spPr>
            <a:xfrm>
              <a:off x="3391023" y="1312069"/>
              <a:ext cx="763387" cy="735594"/>
            </a:xfrm>
            <a:prstGeom prst="bentConnector2">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8047EC29-B577-4842-851D-0DAC2F83EFDA}"/>
                </a:ext>
              </a:extLst>
            </p:cNvPr>
            <p:cNvCxnSpPr>
              <a:cxnSpLocks/>
              <a:stCxn id="108" idx="2"/>
            </p:cNvCxnSpPr>
            <p:nvPr/>
          </p:nvCxnSpPr>
          <p:spPr>
            <a:xfrm rot="16200000" flipH="1">
              <a:off x="2637171" y="1629598"/>
              <a:ext cx="238551" cy="1884303"/>
            </a:xfrm>
            <a:prstGeom prst="bentConnector2">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7C00CD8-1405-4E35-9B9F-0C46F2F17E9A}"/>
                </a:ext>
              </a:extLst>
            </p:cNvPr>
            <p:cNvCxnSpPr/>
            <p:nvPr/>
          </p:nvCxnSpPr>
          <p:spPr>
            <a:xfrm>
              <a:off x="2246035" y="2909887"/>
              <a:ext cx="1452563" cy="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ACCCB88D-7B24-4918-A041-238667F3F822}"/>
                </a:ext>
              </a:extLst>
            </p:cNvPr>
            <p:cNvCxnSpPr>
              <a:cxnSpLocks/>
              <a:stCxn id="110" idx="3"/>
            </p:cNvCxnSpPr>
            <p:nvPr/>
          </p:nvCxnSpPr>
          <p:spPr>
            <a:xfrm flipV="1">
              <a:off x="2246295" y="3048181"/>
              <a:ext cx="1452303" cy="582082"/>
            </a:xfrm>
            <a:prstGeom prst="bentConnector3">
              <a:avLst>
                <a:gd name="adj1" fmla="val 50000"/>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62C29C6-D6E9-43E9-A6E8-B27478236198}"/>
                </a:ext>
              </a:extLst>
            </p:cNvPr>
            <p:cNvCxnSpPr>
              <a:cxnSpLocks/>
            </p:cNvCxnSpPr>
            <p:nvPr/>
          </p:nvCxnSpPr>
          <p:spPr>
            <a:xfrm>
              <a:off x="2246035" y="3758913"/>
              <a:ext cx="822070" cy="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8D1086-77F3-4A69-A9FE-9B178AC2F89C}"/>
                </a:ext>
              </a:extLst>
            </p:cNvPr>
            <p:cNvCxnSpPr>
              <a:cxnSpLocks/>
            </p:cNvCxnSpPr>
            <p:nvPr/>
          </p:nvCxnSpPr>
          <p:spPr>
            <a:xfrm>
              <a:off x="4536798" y="2914651"/>
              <a:ext cx="295275" cy="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B33CDB1-749D-4717-A9F8-6DEB0040721B}"/>
                </a:ext>
              </a:extLst>
            </p:cNvPr>
            <p:cNvCxnSpPr>
              <a:cxnSpLocks/>
              <a:endCxn id="130" idx="0"/>
            </p:cNvCxnSpPr>
            <p:nvPr/>
          </p:nvCxnSpPr>
          <p:spPr>
            <a:xfrm>
              <a:off x="4115316" y="2457237"/>
              <a:ext cx="1" cy="204864"/>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FCD3326-5148-42CF-8991-E64BE60B7A3C}"/>
                </a:ext>
              </a:extLst>
            </p:cNvPr>
            <p:cNvCxnSpPr>
              <a:cxnSpLocks/>
              <a:endCxn id="107" idx="0"/>
            </p:cNvCxnSpPr>
            <p:nvPr/>
          </p:nvCxnSpPr>
          <p:spPr>
            <a:xfrm>
              <a:off x="2900879" y="1985749"/>
              <a:ext cx="0" cy="61914"/>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D34FCFBF-99C4-438C-BF1C-C9A8D7FC9EBC}"/>
                </a:ext>
              </a:extLst>
            </p:cNvPr>
            <p:cNvCxnSpPr>
              <a:cxnSpLocks/>
              <a:stCxn id="114" idx="2"/>
            </p:cNvCxnSpPr>
            <p:nvPr/>
          </p:nvCxnSpPr>
          <p:spPr>
            <a:xfrm rot="5400000">
              <a:off x="4786982" y="2088856"/>
              <a:ext cx="113473" cy="840711"/>
            </a:xfrm>
            <a:prstGeom prst="bentConnector2">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3DED00-B3EB-4172-9499-F4E5D26AD62B}"/>
                </a:ext>
              </a:extLst>
            </p:cNvPr>
            <p:cNvCxnSpPr>
              <a:cxnSpLocks/>
            </p:cNvCxnSpPr>
            <p:nvPr/>
          </p:nvCxnSpPr>
          <p:spPr>
            <a:xfrm>
              <a:off x="4425738" y="2561186"/>
              <a:ext cx="0" cy="107233"/>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1421CD82-805A-4DDF-B87B-C722ADAB6FE1}"/>
                </a:ext>
              </a:extLst>
            </p:cNvPr>
            <p:cNvCxnSpPr>
              <a:stCxn id="107" idx="2"/>
            </p:cNvCxnSpPr>
            <p:nvPr/>
          </p:nvCxnSpPr>
          <p:spPr>
            <a:xfrm rot="16200000" flipH="1">
              <a:off x="3356625" y="2054873"/>
              <a:ext cx="119274" cy="914478"/>
            </a:xfrm>
            <a:prstGeom prst="bentConnector2">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9EE33A2-6E7F-471C-A5C7-C5FDDB309B2A}"/>
                </a:ext>
              </a:extLst>
            </p:cNvPr>
            <p:cNvCxnSpPr/>
            <p:nvPr/>
          </p:nvCxnSpPr>
          <p:spPr>
            <a:xfrm>
              <a:off x="3870325" y="2567536"/>
              <a:ext cx="0" cy="100915"/>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114C8241-5DED-4E07-B08C-D5B94E3FA9DA}"/>
                </a:ext>
              </a:extLst>
            </p:cNvPr>
            <p:cNvSpPr/>
            <p:nvPr/>
          </p:nvSpPr>
          <p:spPr>
            <a:xfrm>
              <a:off x="3698598" y="2662101"/>
              <a:ext cx="833437" cy="499986"/>
            </a:xfrm>
            <a:prstGeom prst="rect">
              <a:avLst/>
            </a:prstGeom>
            <a:solidFill>
              <a:schemeClr val="bg1"/>
            </a:solidFill>
            <a:ln w="3175">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Junction</a:t>
              </a:r>
            </a:p>
            <a:p>
              <a:pPr algn="ctr"/>
              <a:r>
                <a:rPr lang="en-US" sz="900" b="1" dirty="0">
                  <a:solidFill>
                    <a:schemeClr val="tx1"/>
                  </a:solidFill>
                </a:rPr>
                <a:t>box</a:t>
              </a:r>
              <a:endParaRPr lang="en-IN" sz="900" b="1" dirty="0">
                <a:solidFill>
                  <a:schemeClr val="tx1"/>
                </a:solidFill>
              </a:endParaRPr>
            </a:p>
          </p:txBody>
        </p:sp>
        <p:sp>
          <p:nvSpPr>
            <p:cNvPr id="131" name="TextBox 130">
              <a:extLst>
                <a:ext uri="{FF2B5EF4-FFF2-40B4-BE49-F238E27FC236}">
                  <a16:creationId xmlns:a16="http://schemas.microsoft.com/office/drawing/2014/main" id="{811D5C1E-7F1F-4DC1-AC9E-231DFF6A2267}"/>
                </a:ext>
              </a:extLst>
            </p:cNvPr>
            <p:cNvSpPr txBox="1"/>
            <p:nvPr/>
          </p:nvSpPr>
          <p:spPr>
            <a:xfrm>
              <a:off x="3293412" y="990886"/>
              <a:ext cx="228600" cy="230832"/>
            </a:xfrm>
            <a:prstGeom prst="rect">
              <a:avLst/>
            </a:prstGeom>
            <a:solidFill>
              <a:schemeClr val="bg1">
                <a:lumMod val="50000"/>
              </a:schemeClr>
            </a:solidFill>
          </p:spPr>
          <p:txBody>
            <a:bodyPr wrap="square" rtlCol="0" anchor="ctr" anchorCtr="0">
              <a:spAutoFit/>
            </a:bodyPr>
            <a:lstStyle/>
            <a:p>
              <a:pPr algn="ctr"/>
              <a:r>
                <a:rPr lang="en-US" sz="900">
                  <a:solidFill>
                    <a:schemeClr val="bg1"/>
                  </a:solidFill>
                  <a:latin typeface="+mn-lt"/>
                </a:rPr>
                <a:t>1</a:t>
              </a:r>
            </a:p>
          </p:txBody>
        </p:sp>
        <p:sp>
          <p:nvSpPr>
            <p:cNvPr id="132" name="TextBox 131">
              <a:extLst>
                <a:ext uri="{FF2B5EF4-FFF2-40B4-BE49-F238E27FC236}">
                  <a16:creationId xmlns:a16="http://schemas.microsoft.com/office/drawing/2014/main" id="{7F34C20F-50AF-43E7-AD29-6C838D1EF50D}"/>
                </a:ext>
              </a:extLst>
            </p:cNvPr>
            <p:cNvSpPr txBox="1"/>
            <p:nvPr/>
          </p:nvSpPr>
          <p:spPr>
            <a:xfrm>
              <a:off x="4495922" y="1885923"/>
              <a:ext cx="228600" cy="230832"/>
            </a:xfrm>
            <a:prstGeom prst="rect">
              <a:avLst/>
            </a:prstGeom>
            <a:solidFill>
              <a:schemeClr val="bg1">
                <a:lumMod val="50000"/>
              </a:schemeClr>
            </a:solidFill>
          </p:spPr>
          <p:txBody>
            <a:bodyPr wrap="square" rtlCol="0" anchor="ctr" anchorCtr="0">
              <a:spAutoFit/>
            </a:bodyPr>
            <a:lstStyle/>
            <a:p>
              <a:pPr algn="ctr"/>
              <a:r>
                <a:rPr lang="en-US" sz="900" dirty="0">
                  <a:solidFill>
                    <a:schemeClr val="bg1"/>
                  </a:solidFill>
                  <a:latin typeface="+mn-lt"/>
                </a:rPr>
                <a:t>2</a:t>
              </a:r>
            </a:p>
          </p:txBody>
        </p:sp>
        <p:sp>
          <p:nvSpPr>
            <p:cNvPr id="133" name="TextBox 132">
              <a:extLst>
                <a:ext uri="{FF2B5EF4-FFF2-40B4-BE49-F238E27FC236}">
                  <a16:creationId xmlns:a16="http://schemas.microsoft.com/office/drawing/2014/main" id="{B39352FD-F86B-4675-AB5A-7425434C94B8}"/>
                </a:ext>
              </a:extLst>
            </p:cNvPr>
            <p:cNvSpPr txBox="1"/>
            <p:nvPr/>
          </p:nvSpPr>
          <p:spPr>
            <a:xfrm>
              <a:off x="3293412" y="1545068"/>
              <a:ext cx="228600" cy="230832"/>
            </a:xfrm>
            <a:prstGeom prst="rect">
              <a:avLst/>
            </a:prstGeom>
            <a:solidFill>
              <a:srgbClr val="007E3A"/>
            </a:solidFill>
          </p:spPr>
          <p:txBody>
            <a:bodyPr wrap="square" rtlCol="0" anchor="ctr" anchorCtr="0">
              <a:spAutoFit/>
            </a:bodyPr>
            <a:lstStyle/>
            <a:p>
              <a:pPr algn="ctr"/>
              <a:r>
                <a:rPr lang="en-US" sz="900" dirty="0">
                  <a:solidFill>
                    <a:schemeClr val="bg1"/>
                  </a:solidFill>
                  <a:latin typeface="+mn-lt"/>
                </a:rPr>
                <a:t>3</a:t>
              </a:r>
            </a:p>
          </p:txBody>
        </p:sp>
        <p:sp>
          <p:nvSpPr>
            <p:cNvPr id="134" name="TextBox 133">
              <a:extLst>
                <a:ext uri="{FF2B5EF4-FFF2-40B4-BE49-F238E27FC236}">
                  <a16:creationId xmlns:a16="http://schemas.microsoft.com/office/drawing/2014/main" id="{105AC4FE-4F31-4F7D-8CD0-74D677DF8BD2}"/>
                </a:ext>
              </a:extLst>
            </p:cNvPr>
            <p:cNvSpPr txBox="1"/>
            <p:nvPr/>
          </p:nvSpPr>
          <p:spPr>
            <a:xfrm>
              <a:off x="3293412" y="2002268"/>
              <a:ext cx="228600" cy="230832"/>
            </a:xfrm>
            <a:prstGeom prst="rect">
              <a:avLst/>
            </a:prstGeom>
            <a:solidFill>
              <a:srgbClr val="007E3A"/>
            </a:solidFill>
          </p:spPr>
          <p:txBody>
            <a:bodyPr wrap="square" rtlCol="0" anchor="ctr" anchorCtr="0">
              <a:spAutoFit/>
            </a:bodyPr>
            <a:lstStyle/>
            <a:p>
              <a:pPr algn="ctr"/>
              <a:r>
                <a:rPr lang="en-US" sz="900" dirty="0">
                  <a:solidFill>
                    <a:schemeClr val="bg1"/>
                  </a:solidFill>
                  <a:latin typeface="+mn-lt"/>
                </a:rPr>
                <a:t>4</a:t>
              </a:r>
            </a:p>
          </p:txBody>
        </p:sp>
        <p:sp>
          <p:nvSpPr>
            <p:cNvPr id="135" name="TextBox 134">
              <a:extLst>
                <a:ext uri="{FF2B5EF4-FFF2-40B4-BE49-F238E27FC236}">
                  <a16:creationId xmlns:a16="http://schemas.microsoft.com/office/drawing/2014/main" id="{663D1400-CCAC-4394-96C6-96D5DBA1AFDD}"/>
                </a:ext>
              </a:extLst>
            </p:cNvPr>
            <p:cNvSpPr txBox="1"/>
            <p:nvPr/>
          </p:nvSpPr>
          <p:spPr>
            <a:xfrm>
              <a:off x="4451990" y="2605233"/>
              <a:ext cx="228600" cy="230832"/>
            </a:xfrm>
            <a:prstGeom prst="rect">
              <a:avLst/>
            </a:prstGeom>
            <a:solidFill>
              <a:srgbClr val="007E3A"/>
            </a:solidFill>
          </p:spPr>
          <p:txBody>
            <a:bodyPr wrap="square" rtlCol="0" anchor="ctr" anchorCtr="0">
              <a:spAutoFit/>
            </a:bodyPr>
            <a:lstStyle/>
            <a:p>
              <a:pPr algn="ctr"/>
              <a:r>
                <a:rPr lang="en-US" sz="900" dirty="0">
                  <a:solidFill>
                    <a:schemeClr val="bg1"/>
                  </a:solidFill>
                  <a:latin typeface="+mn-lt"/>
                </a:rPr>
                <a:t>6</a:t>
              </a:r>
            </a:p>
          </p:txBody>
        </p:sp>
        <p:grpSp>
          <p:nvGrpSpPr>
            <p:cNvPr id="136" name="Group 135">
              <a:extLst>
                <a:ext uri="{FF2B5EF4-FFF2-40B4-BE49-F238E27FC236}">
                  <a16:creationId xmlns:a16="http://schemas.microsoft.com/office/drawing/2014/main" id="{18AD64DF-12A8-455A-A792-3B6474C62EEE}"/>
                </a:ext>
              </a:extLst>
            </p:cNvPr>
            <p:cNvGrpSpPr/>
            <p:nvPr/>
          </p:nvGrpSpPr>
          <p:grpSpPr>
            <a:xfrm>
              <a:off x="922138" y="4054410"/>
              <a:ext cx="1491470" cy="459435"/>
              <a:chOff x="4073671" y="3871559"/>
              <a:chExt cx="1491470" cy="459435"/>
            </a:xfrm>
          </p:grpSpPr>
          <p:cxnSp>
            <p:nvCxnSpPr>
              <p:cNvPr id="139" name="Straight Connector 138">
                <a:extLst>
                  <a:ext uri="{FF2B5EF4-FFF2-40B4-BE49-F238E27FC236}">
                    <a16:creationId xmlns:a16="http://schemas.microsoft.com/office/drawing/2014/main" id="{098FFEA9-4916-4FFD-9B26-62338C602CF4}"/>
                  </a:ext>
                </a:extLst>
              </p:cNvPr>
              <p:cNvCxnSpPr>
                <a:cxnSpLocks/>
              </p:cNvCxnSpPr>
              <p:nvPr/>
            </p:nvCxnSpPr>
            <p:spPr>
              <a:xfrm>
                <a:off x="4125800" y="4108945"/>
                <a:ext cx="277626" cy="0"/>
              </a:xfrm>
              <a:prstGeom prst="line">
                <a:avLst/>
              </a:prstGeom>
              <a:ln w="19050">
                <a:solidFill>
                  <a:srgbClr val="00AEC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E33AE149-95E5-4415-A727-17CBBD42FD68}"/>
                  </a:ext>
                </a:extLst>
              </p:cNvPr>
              <p:cNvSpPr/>
              <p:nvPr/>
            </p:nvSpPr>
            <p:spPr>
              <a:xfrm>
                <a:off x="4073671" y="3871559"/>
                <a:ext cx="1491470" cy="459435"/>
              </a:xfrm>
              <a:prstGeom prst="rect">
                <a:avLst/>
              </a:prstGeom>
              <a:noFill/>
              <a:ln w="6350">
                <a:solidFill>
                  <a:schemeClr val="bg1">
                    <a:lumMod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lvl="0"/>
                <a:r>
                  <a:rPr lang="en-US" sz="800" b="1" i="1" dirty="0">
                    <a:solidFill>
                      <a:srgbClr val="77787B"/>
                    </a:solidFill>
                    <a:ea typeface="ＭＳ Ｐゴシック" charset="-128"/>
                  </a:rPr>
                  <a:t>Legend:</a:t>
                </a:r>
              </a:p>
              <a:p>
                <a:pPr marL="401638"/>
                <a:r>
                  <a:rPr lang="en-US" sz="800" i="1" dirty="0">
                    <a:solidFill>
                      <a:srgbClr val="77787B"/>
                    </a:solidFill>
                  </a:rPr>
                  <a:t>Low/High-voltage DC</a:t>
                </a:r>
              </a:p>
              <a:p>
                <a:pPr marL="401638"/>
                <a:r>
                  <a:rPr lang="en-US" sz="800" i="1" dirty="0">
                    <a:solidFill>
                      <a:srgbClr val="77787B"/>
                    </a:solidFill>
                  </a:rPr>
                  <a:t>AC input voltage</a:t>
                </a:r>
              </a:p>
            </p:txBody>
          </p:sp>
          <p:cxnSp>
            <p:nvCxnSpPr>
              <p:cNvPr id="141" name="Straight Connector 140">
                <a:extLst>
                  <a:ext uri="{FF2B5EF4-FFF2-40B4-BE49-F238E27FC236}">
                    <a16:creationId xmlns:a16="http://schemas.microsoft.com/office/drawing/2014/main" id="{F829947E-10B4-4A45-8601-359FE66D194C}"/>
                  </a:ext>
                </a:extLst>
              </p:cNvPr>
              <p:cNvCxnSpPr>
                <a:cxnSpLocks/>
              </p:cNvCxnSpPr>
              <p:nvPr/>
            </p:nvCxnSpPr>
            <p:spPr>
              <a:xfrm>
                <a:off x="4125800" y="4237532"/>
                <a:ext cx="277626" cy="0"/>
              </a:xfrm>
              <a:prstGeom prst="line">
                <a:avLst/>
              </a:prstGeom>
              <a:ln w="19050">
                <a:solidFill>
                  <a:srgbClr val="007E3A"/>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EB905FB3-3DDA-43FF-876E-DDF7B8F94ABC}"/>
                </a:ext>
              </a:extLst>
            </p:cNvPr>
            <p:cNvSpPr txBox="1"/>
            <p:nvPr/>
          </p:nvSpPr>
          <p:spPr>
            <a:xfrm>
              <a:off x="3179485" y="4529098"/>
              <a:ext cx="1863958" cy="523220"/>
            </a:xfrm>
            <a:prstGeom prst="rect">
              <a:avLst/>
            </a:prstGeom>
            <a:noFill/>
          </p:spPr>
          <p:txBody>
            <a:bodyPr wrap="square" rtlCol="0">
              <a:spAutoFit/>
            </a:bodyPr>
            <a:lstStyle/>
            <a:p>
              <a:r>
                <a:rPr lang="en-US" sz="700" i="1" dirty="0">
                  <a:solidFill>
                    <a:schemeClr val="bg1">
                      <a:lumMod val="50000"/>
                    </a:schemeClr>
                  </a:solidFill>
                </a:rPr>
                <a:t>BMS: Battery Management System</a:t>
              </a:r>
            </a:p>
            <a:p>
              <a:r>
                <a:rPr lang="en-US" sz="700" i="1" dirty="0">
                  <a:solidFill>
                    <a:schemeClr val="bg1">
                      <a:lumMod val="50000"/>
                    </a:schemeClr>
                  </a:solidFill>
                </a:rPr>
                <a:t>PDU: Power Distribution Unit</a:t>
              </a:r>
            </a:p>
            <a:p>
              <a:r>
                <a:rPr lang="en-US" sz="700" i="1" dirty="0">
                  <a:solidFill>
                    <a:schemeClr val="bg1">
                      <a:lumMod val="50000"/>
                    </a:schemeClr>
                  </a:solidFill>
                </a:rPr>
                <a:t>PTO: Power Take-off</a:t>
              </a:r>
            </a:p>
            <a:p>
              <a:r>
                <a:rPr lang="en-US" sz="700" i="1" dirty="0">
                  <a:solidFill>
                    <a:schemeClr val="bg1">
                      <a:lumMod val="50000"/>
                    </a:schemeClr>
                  </a:solidFill>
                </a:rPr>
                <a:t>PTC: Positive Temperature Coefficient</a:t>
              </a:r>
            </a:p>
          </p:txBody>
        </p:sp>
        <p:sp>
          <p:nvSpPr>
            <p:cNvPr id="138" name="TextBox 137">
              <a:extLst>
                <a:ext uri="{FF2B5EF4-FFF2-40B4-BE49-F238E27FC236}">
                  <a16:creationId xmlns:a16="http://schemas.microsoft.com/office/drawing/2014/main" id="{38EF45F1-C662-4E2A-A75D-9DC89268D174}"/>
                </a:ext>
              </a:extLst>
            </p:cNvPr>
            <p:cNvSpPr txBox="1"/>
            <p:nvPr/>
          </p:nvSpPr>
          <p:spPr>
            <a:xfrm>
              <a:off x="2143930" y="3272428"/>
              <a:ext cx="228600" cy="230832"/>
            </a:xfrm>
            <a:prstGeom prst="rect">
              <a:avLst/>
            </a:prstGeom>
            <a:solidFill>
              <a:srgbClr val="007E3A"/>
            </a:solidFill>
          </p:spPr>
          <p:txBody>
            <a:bodyPr wrap="square" rtlCol="0" anchor="ctr" anchorCtr="0">
              <a:spAutoFit/>
            </a:bodyPr>
            <a:lstStyle/>
            <a:p>
              <a:pPr algn="ctr"/>
              <a:r>
                <a:rPr lang="en-US" sz="900" dirty="0">
                  <a:solidFill>
                    <a:schemeClr val="bg1"/>
                  </a:solidFill>
                  <a:latin typeface="+mn-lt"/>
                </a:rPr>
                <a:t>5    </a:t>
              </a:r>
            </a:p>
          </p:txBody>
        </p:sp>
      </p:grpSp>
      <p:sp>
        <p:nvSpPr>
          <p:cNvPr id="53" name="Explosion: 14 Points 52">
            <a:extLst>
              <a:ext uri="{FF2B5EF4-FFF2-40B4-BE49-F238E27FC236}">
                <a16:creationId xmlns:a16="http://schemas.microsoft.com/office/drawing/2014/main" id="{163D9DBD-6423-4F76-9267-FAA0C994B768}"/>
              </a:ext>
            </a:extLst>
          </p:cNvPr>
          <p:cNvSpPr/>
          <p:nvPr/>
        </p:nvSpPr>
        <p:spPr>
          <a:xfrm>
            <a:off x="8108742" y="4020732"/>
            <a:ext cx="532660" cy="332269"/>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t>NEW</a:t>
            </a:r>
            <a:endParaRPr lang="en-IN" sz="700" b="1" dirty="0"/>
          </a:p>
        </p:txBody>
      </p:sp>
    </p:spTree>
    <p:extLst>
      <p:ext uri="{BB962C8B-B14F-4D97-AF65-F5344CB8AC3E}">
        <p14:creationId xmlns:p14="http://schemas.microsoft.com/office/powerpoint/2010/main" val="340896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3E81DD15-1836-405D-A72C-B83BC570C1A8}"/>
              </a:ext>
            </a:extLst>
          </p:cNvPr>
          <p:cNvSpPr/>
          <p:nvPr/>
        </p:nvSpPr>
        <p:spPr>
          <a:xfrm>
            <a:off x="2716698" y="816708"/>
            <a:ext cx="3100147" cy="2055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1" name="Rectangle 330">
            <a:extLst>
              <a:ext uri="{FF2B5EF4-FFF2-40B4-BE49-F238E27FC236}">
                <a16:creationId xmlns:a16="http://schemas.microsoft.com/office/drawing/2014/main" id="{C49CC21F-AE73-4118-B024-EA6BC5542B5F}"/>
              </a:ext>
            </a:extLst>
          </p:cNvPr>
          <p:cNvSpPr/>
          <p:nvPr/>
        </p:nvSpPr>
        <p:spPr>
          <a:xfrm>
            <a:off x="160332" y="907706"/>
            <a:ext cx="2506734" cy="3622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15" name="Group 314">
            <a:extLst>
              <a:ext uri="{FF2B5EF4-FFF2-40B4-BE49-F238E27FC236}">
                <a16:creationId xmlns:a16="http://schemas.microsoft.com/office/drawing/2014/main" id="{42FE08CC-5765-4421-868E-EB21D3AD1876}"/>
              </a:ext>
            </a:extLst>
          </p:cNvPr>
          <p:cNvGrpSpPr/>
          <p:nvPr/>
        </p:nvGrpSpPr>
        <p:grpSpPr>
          <a:xfrm>
            <a:off x="1576113" y="3486149"/>
            <a:ext cx="338175" cy="244770"/>
            <a:chOff x="2420516" y="1585912"/>
            <a:chExt cx="338175" cy="244770"/>
          </a:xfrm>
        </p:grpSpPr>
        <p:sp>
          <p:nvSpPr>
            <p:cNvPr id="316" name="Rectangle 315">
              <a:extLst>
                <a:ext uri="{FF2B5EF4-FFF2-40B4-BE49-F238E27FC236}">
                  <a16:creationId xmlns:a16="http://schemas.microsoft.com/office/drawing/2014/main" id="{7A765801-E6A8-4358-8795-78EBDC4AAFE2}"/>
                </a:ext>
              </a:extLst>
            </p:cNvPr>
            <p:cNvSpPr/>
            <p:nvPr/>
          </p:nvSpPr>
          <p:spPr>
            <a:xfrm>
              <a:off x="2420516" y="1585912"/>
              <a:ext cx="338175" cy="2447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17" name="Group 316">
              <a:extLst>
                <a:ext uri="{FF2B5EF4-FFF2-40B4-BE49-F238E27FC236}">
                  <a16:creationId xmlns:a16="http://schemas.microsoft.com/office/drawing/2014/main" id="{F7A4B28A-F96F-4A8D-A7A8-FBBAB7271D4B}"/>
                </a:ext>
              </a:extLst>
            </p:cNvPr>
            <p:cNvGrpSpPr/>
            <p:nvPr/>
          </p:nvGrpSpPr>
          <p:grpSpPr>
            <a:xfrm>
              <a:off x="2520191" y="1683363"/>
              <a:ext cx="135067" cy="46428"/>
              <a:chOff x="916026" y="1513571"/>
              <a:chExt cx="135067" cy="46428"/>
            </a:xfrm>
          </p:grpSpPr>
          <p:sp>
            <p:nvSpPr>
              <p:cNvPr id="319" name="Oval 318">
                <a:extLst>
                  <a:ext uri="{FF2B5EF4-FFF2-40B4-BE49-F238E27FC236}">
                    <a16:creationId xmlns:a16="http://schemas.microsoft.com/office/drawing/2014/main" id="{EBF0E8F2-EA96-4760-9F4A-6C90B895DC3D}"/>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1" name="Oval 320">
                <a:extLst>
                  <a:ext uri="{FF2B5EF4-FFF2-40B4-BE49-F238E27FC236}">
                    <a16:creationId xmlns:a16="http://schemas.microsoft.com/office/drawing/2014/main" id="{5671C853-54A6-4CE9-A077-2A51B7AD9E9C}"/>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22" name="Straight Connector 321">
                <a:extLst>
                  <a:ext uri="{FF2B5EF4-FFF2-40B4-BE49-F238E27FC236}">
                    <a16:creationId xmlns:a16="http://schemas.microsoft.com/office/drawing/2014/main" id="{FBBD0168-8B55-46A0-A437-2D190D109DB5}"/>
                  </a:ext>
                </a:extLst>
              </p:cNvPr>
              <p:cNvCxnSpPr>
                <a:cxnSpLocks/>
                <a:stCxn id="319"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09" name="Rectangle 308">
            <a:extLst>
              <a:ext uri="{FF2B5EF4-FFF2-40B4-BE49-F238E27FC236}">
                <a16:creationId xmlns:a16="http://schemas.microsoft.com/office/drawing/2014/main" id="{92606B7C-A140-499D-B6CE-1775389460B5}"/>
              </a:ext>
            </a:extLst>
          </p:cNvPr>
          <p:cNvSpPr/>
          <p:nvPr/>
        </p:nvSpPr>
        <p:spPr>
          <a:xfrm>
            <a:off x="1044645" y="3942254"/>
            <a:ext cx="309562" cy="5441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5" name="Group 174">
            <a:extLst>
              <a:ext uri="{FF2B5EF4-FFF2-40B4-BE49-F238E27FC236}">
                <a16:creationId xmlns:a16="http://schemas.microsoft.com/office/drawing/2014/main" id="{7D1F83FE-019D-4B1E-8027-AB0CE3ED521D}"/>
              </a:ext>
            </a:extLst>
          </p:cNvPr>
          <p:cNvGrpSpPr/>
          <p:nvPr/>
        </p:nvGrpSpPr>
        <p:grpSpPr>
          <a:xfrm>
            <a:off x="4433848" y="1127686"/>
            <a:ext cx="408409" cy="244800"/>
            <a:chOff x="2420516" y="1592823"/>
            <a:chExt cx="408409" cy="244800"/>
          </a:xfrm>
        </p:grpSpPr>
        <p:sp>
          <p:nvSpPr>
            <p:cNvPr id="176" name="Rectangle 175">
              <a:extLst>
                <a:ext uri="{FF2B5EF4-FFF2-40B4-BE49-F238E27FC236}">
                  <a16:creationId xmlns:a16="http://schemas.microsoft.com/office/drawing/2014/main" id="{1CC2D462-6A30-49EE-B279-31FF17732EB8}"/>
                </a:ext>
              </a:extLst>
            </p:cNvPr>
            <p:cNvSpPr/>
            <p:nvPr/>
          </p:nvSpPr>
          <p:spPr>
            <a:xfrm>
              <a:off x="2420516" y="1592823"/>
              <a:ext cx="338175" cy="24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7" name="Group 176">
              <a:extLst>
                <a:ext uri="{FF2B5EF4-FFF2-40B4-BE49-F238E27FC236}">
                  <a16:creationId xmlns:a16="http://schemas.microsoft.com/office/drawing/2014/main" id="{378E85A8-916F-483B-A24B-F08ABBD8D3AD}"/>
                </a:ext>
              </a:extLst>
            </p:cNvPr>
            <p:cNvGrpSpPr/>
            <p:nvPr/>
          </p:nvGrpSpPr>
          <p:grpSpPr>
            <a:xfrm>
              <a:off x="2520191" y="1683363"/>
              <a:ext cx="308734" cy="46428"/>
              <a:chOff x="916026" y="1513571"/>
              <a:chExt cx="308734" cy="46428"/>
            </a:xfrm>
          </p:grpSpPr>
          <p:sp>
            <p:nvSpPr>
              <p:cNvPr id="178" name="Oval 177">
                <a:extLst>
                  <a:ext uri="{FF2B5EF4-FFF2-40B4-BE49-F238E27FC236}">
                    <a16:creationId xmlns:a16="http://schemas.microsoft.com/office/drawing/2014/main" id="{EDED01F7-D2BD-4FDB-829E-3FB538E92BBD}"/>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9" name="Straight Connector 178">
                <a:extLst>
                  <a:ext uri="{FF2B5EF4-FFF2-40B4-BE49-F238E27FC236}">
                    <a16:creationId xmlns:a16="http://schemas.microsoft.com/office/drawing/2014/main" id="{37CFE5C0-F9FA-4EB7-B978-DC8542188403}"/>
                  </a:ext>
                </a:extLst>
              </p:cNvPr>
              <p:cNvCxnSpPr>
                <a:cxnSpLocks/>
              </p:cNvCxnSpPr>
              <p:nvPr/>
            </p:nvCxnSpPr>
            <p:spPr>
              <a:xfrm>
                <a:off x="1047750" y="1551671"/>
                <a:ext cx="177010" cy="0"/>
              </a:xfrm>
              <a:prstGeom prst="line">
                <a:avLst/>
              </a:prstGeom>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B760F615-3BE8-4708-99D9-A6AA69659EDD}"/>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1" name="Straight Connector 180">
                <a:extLst>
                  <a:ext uri="{FF2B5EF4-FFF2-40B4-BE49-F238E27FC236}">
                    <a16:creationId xmlns:a16="http://schemas.microsoft.com/office/drawing/2014/main" id="{EA950AAB-A8E3-4743-9522-9886296A5439}"/>
                  </a:ext>
                </a:extLst>
              </p:cNvPr>
              <p:cNvCxnSpPr>
                <a:cxnSpLocks/>
                <a:stCxn id="178"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9" name="Group 158">
            <a:extLst>
              <a:ext uri="{FF2B5EF4-FFF2-40B4-BE49-F238E27FC236}">
                <a16:creationId xmlns:a16="http://schemas.microsoft.com/office/drawing/2014/main" id="{53395565-A9C5-4B0E-B71C-F4539227601D}"/>
              </a:ext>
            </a:extLst>
          </p:cNvPr>
          <p:cNvGrpSpPr/>
          <p:nvPr/>
        </p:nvGrpSpPr>
        <p:grpSpPr>
          <a:xfrm>
            <a:off x="4090948" y="1483286"/>
            <a:ext cx="750442" cy="244800"/>
            <a:chOff x="2420516" y="1592823"/>
            <a:chExt cx="750442" cy="244800"/>
          </a:xfrm>
        </p:grpSpPr>
        <p:sp>
          <p:nvSpPr>
            <p:cNvPr id="160" name="Rectangle 159">
              <a:extLst>
                <a:ext uri="{FF2B5EF4-FFF2-40B4-BE49-F238E27FC236}">
                  <a16:creationId xmlns:a16="http://schemas.microsoft.com/office/drawing/2014/main" id="{3FD8FAC9-70C9-4ADD-A24C-6106FF8AD68A}"/>
                </a:ext>
              </a:extLst>
            </p:cNvPr>
            <p:cNvSpPr/>
            <p:nvPr/>
          </p:nvSpPr>
          <p:spPr>
            <a:xfrm>
              <a:off x="2420516" y="1592823"/>
              <a:ext cx="338175" cy="24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1" name="Group 160">
              <a:extLst>
                <a:ext uri="{FF2B5EF4-FFF2-40B4-BE49-F238E27FC236}">
                  <a16:creationId xmlns:a16="http://schemas.microsoft.com/office/drawing/2014/main" id="{54D8B9D0-F1F4-4D4A-A8B7-497DFC4881B9}"/>
                </a:ext>
              </a:extLst>
            </p:cNvPr>
            <p:cNvGrpSpPr/>
            <p:nvPr/>
          </p:nvGrpSpPr>
          <p:grpSpPr>
            <a:xfrm>
              <a:off x="2520191" y="1683363"/>
              <a:ext cx="650767" cy="46428"/>
              <a:chOff x="916026" y="1513571"/>
              <a:chExt cx="650767" cy="46428"/>
            </a:xfrm>
          </p:grpSpPr>
          <p:sp>
            <p:nvSpPr>
              <p:cNvPr id="163" name="Oval 162">
                <a:extLst>
                  <a:ext uri="{FF2B5EF4-FFF2-40B4-BE49-F238E27FC236}">
                    <a16:creationId xmlns:a16="http://schemas.microsoft.com/office/drawing/2014/main" id="{843C3FB6-F89A-422F-9154-272367778B32}"/>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4" name="Straight Connector 163">
                <a:extLst>
                  <a:ext uri="{FF2B5EF4-FFF2-40B4-BE49-F238E27FC236}">
                    <a16:creationId xmlns:a16="http://schemas.microsoft.com/office/drawing/2014/main" id="{CC04A622-CF4A-4B81-A40C-EF8549966C4E}"/>
                  </a:ext>
                </a:extLst>
              </p:cNvPr>
              <p:cNvCxnSpPr>
                <a:cxnSpLocks/>
              </p:cNvCxnSpPr>
              <p:nvPr/>
            </p:nvCxnSpPr>
            <p:spPr>
              <a:xfrm flipV="1">
                <a:off x="1047750" y="1545249"/>
                <a:ext cx="519043" cy="3246"/>
              </a:xfrm>
              <a:prstGeom prst="line">
                <a:avLst/>
              </a:prstGeom>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ADFBC54F-87C5-4413-AC61-5F0CD1897598}"/>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6" name="Straight Connector 165">
                <a:extLst>
                  <a:ext uri="{FF2B5EF4-FFF2-40B4-BE49-F238E27FC236}">
                    <a16:creationId xmlns:a16="http://schemas.microsoft.com/office/drawing/2014/main" id="{72F16741-37DE-40B9-AD6B-B2B99D62782F}"/>
                  </a:ext>
                </a:extLst>
              </p:cNvPr>
              <p:cNvCxnSpPr>
                <a:cxnSpLocks/>
                <a:stCxn id="163"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B335A625-FC7B-435E-A0AB-3A85C7F8861E}"/>
              </a:ext>
            </a:extLst>
          </p:cNvPr>
          <p:cNvSpPr>
            <a:spLocks noGrp="1"/>
          </p:cNvSpPr>
          <p:nvPr>
            <p:ph type="title"/>
          </p:nvPr>
        </p:nvSpPr>
        <p:spPr/>
        <p:txBody>
          <a:bodyPr/>
          <a:lstStyle/>
          <a:p>
            <a:r>
              <a:rPr lang="en-US" dirty="0"/>
              <a:t>DC Charger cabinet level protection</a:t>
            </a:r>
            <a:endParaRPr lang="en-IN" dirty="0"/>
          </a:p>
        </p:txBody>
      </p:sp>
      <p:graphicFrame>
        <p:nvGraphicFramePr>
          <p:cNvPr id="145" name="Table 144">
            <a:extLst>
              <a:ext uri="{FF2B5EF4-FFF2-40B4-BE49-F238E27FC236}">
                <a16:creationId xmlns:a16="http://schemas.microsoft.com/office/drawing/2014/main" id="{94D90F45-3E60-4EB3-97AB-8735D04E4634}"/>
              </a:ext>
            </a:extLst>
          </p:cNvPr>
          <p:cNvGraphicFramePr>
            <a:graphicFrameLocks noGrp="1"/>
          </p:cNvGraphicFramePr>
          <p:nvPr>
            <p:extLst>
              <p:ext uri="{D42A27DB-BD31-4B8C-83A1-F6EECF244321}">
                <p14:modId xmlns:p14="http://schemas.microsoft.com/office/powerpoint/2010/main" val="2243126958"/>
              </p:ext>
            </p:extLst>
          </p:nvPr>
        </p:nvGraphicFramePr>
        <p:xfrm>
          <a:off x="5865613" y="914400"/>
          <a:ext cx="2821187" cy="2004321"/>
        </p:xfrm>
        <a:graphic>
          <a:graphicData uri="http://schemas.openxmlformats.org/drawingml/2006/table">
            <a:tbl>
              <a:tblPr/>
              <a:tblGrid>
                <a:gridCol w="239815">
                  <a:extLst>
                    <a:ext uri="{9D8B030D-6E8A-4147-A177-3AD203B41FA5}">
                      <a16:colId xmlns:a16="http://schemas.microsoft.com/office/drawing/2014/main" val="851258919"/>
                    </a:ext>
                  </a:extLst>
                </a:gridCol>
                <a:gridCol w="1174352">
                  <a:extLst>
                    <a:ext uri="{9D8B030D-6E8A-4147-A177-3AD203B41FA5}">
                      <a16:colId xmlns:a16="http://schemas.microsoft.com/office/drawing/2014/main" val="1322286271"/>
                    </a:ext>
                  </a:extLst>
                </a:gridCol>
                <a:gridCol w="1407020">
                  <a:extLst>
                    <a:ext uri="{9D8B030D-6E8A-4147-A177-3AD203B41FA5}">
                      <a16:colId xmlns:a16="http://schemas.microsoft.com/office/drawing/2014/main" val="1935744327"/>
                    </a:ext>
                  </a:extLst>
                </a:gridCol>
              </a:tblGrid>
              <a:tr h="228600">
                <a:tc>
                  <a:txBody>
                    <a:bodyPr/>
                    <a:lstStyle/>
                    <a:p>
                      <a:pPr algn="ctr" rtl="0" fontAlgn="ctr"/>
                      <a:endParaRPr lang="en-US" sz="900" b="1" i="0" u="none" strike="noStrike">
                        <a:solidFill>
                          <a:srgbClr val="3F3B3A"/>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a:effectLst/>
                        </a:rPr>
                        <a:t>Technology</a:t>
                      </a:r>
                      <a:endParaRPr lang="en-US" sz="900" b="1" i="0" u="none" strike="noStrike">
                        <a:solidFill>
                          <a:srgbClr val="3F3B3A"/>
                        </a:solidFill>
                        <a:effectLst/>
                        <a:latin typeface="Arial" panose="020B0604020202020204" pitchFamily="34" charset="0"/>
                      </a:endParaRPr>
                    </a:p>
                  </a:txBody>
                  <a:tcPr marL="7460" marR="7460" marT="746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rtl="0" fontAlgn="ctr"/>
                      <a:r>
                        <a:rPr lang="en-US" sz="900" b="1" u="none" strike="noStrike">
                          <a:effectLst/>
                          <a:latin typeface="+mn-lt"/>
                        </a:rPr>
                        <a:t>Series</a:t>
                      </a:r>
                      <a:endParaRPr lang="en-US" sz="900" b="1" i="0" u="none" strike="noStrike">
                        <a:solidFill>
                          <a:srgbClr val="3F3B3A"/>
                        </a:solidFill>
                        <a:effectLst/>
                        <a:latin typeface="+mn-lt"/>
                      </a:endParaRPr>
                    </a:p>
                  </a:txBody>
                  <a:tcPr marL="7460" marR="7460" marT="746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3770391975"/>
                  </a:ext>
                </a:extLst>
              </a:tr>
              <a:tr h="218179">
                <a:tc>
                  <a:txBody>
                    <a:bodyPr/>
                    <a:lstStyle/>
                    <a:p>
                      <a:pPr algn="ctr"/>
                      <a:r>
                        <a:rPr lang="en-US" sz="1000" b="1" dirty="0">
                          <a:solidFill>
                            <a:schemeClr val="bg1"/>
                          </a:solidFill>
                          <a:latin typeface="+mn-lt"/>
                          <a:ea typeface="Cambria" panose="02040503050406030204" pitchFamily="18" charset="0"/>
                        </a:rPr>
                        <a:t>1</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Fuse x 3</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eaLnBrk="0" hangingPunct="0">
                        <a:lnSpc>
                          <a:spcPct val="90000"/>
                        </a:lnSpc>
                        <a:defRPr/>
                      </a:pPr>
                      <a:r>
                        <a:rPr lang="en-US" sz="800">
                          <a:solidFill>
                            <a:schemeClr val="tx1"/>
                          </a:solidFill>
                          <a:latin typeface="+mn-lt"/>
                          <a:hlinkClick r:id="rId2"/>
                        </a:rPr>
                        <a:t>PSR</a:t>
                      </a:r>
                      <a:r>
                        <a:rPr lang="en-US" sz="800">
                          <a:solidFill>
                            <a:schemeClr val="tx1"/>
                          </a:solidFill>
                          <a:latin typeface="+mn-lt"/>
                        </a:rPr>
                        <a:t>, </a:t>
                      </a:r>
                      <a:r>
                        <a:rPr lang="en-US" sz="800">
                          <a:solidFill>
                            <a:schemeClr val="tx1"/>
                          </a:solidFill>
                          <a:latin typeface="+mn-lt"/>
                          <a:hlinkClick r:id="rId3"/>
                        </a:rPr>
                        <a:t>L50QS</a:t>
                      </a:r>
                      <a:r>
                        <a:rPr lang="en-US" sz="800">
                          <a:solidFill>
                            <a:schemeClr val="tx1"/>
                          </a:solidFill>
                          <a:latin typeface="+mn-lt"/>
                        </a:rPr>
                        <a:t>, </a:t>
                      </a:r>
                      <a:r>
                        <a:rPr lang="en-US" sz="800">
                          <a:solidFill>
                            <a:schemeClr val="tx1"/>
                          </a:solidFill>
                          <a:latin typeface="+mn-lt"/>
                          <a:hlinkClick r:id="rId4"/>
                        </a:rPr>
                        <a:t>L75QS</a:t>
                      </a:r>
                      <a:endParaRPr lang="en-US" altLang="zh-CN" sz="800">
                        <a:solidFill>
                          <a:schemeClr val="tx1"/>
                        </a:solidFill>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155816402"/>
                  </a:ext>
                </a:extLst>
              </a:tr>
              <a:tr h="215347">
                <a:tc>
                  <a:txBody>
                    <a:bodyPr/>
                    <a:lstStyle/>
                    <a:p>
                      <a:pPr algn="ctr"/>
                      <a:r>
                        <a:rPr lang="en-US" sz="1000" b="1" dirty="0">
                          <a:solidFill>
                            <a:schemeClr val="bg1"/>
                          </a:solidFill>
                          <a:latin typeface="+mn-lt"/>
                          <a:ea typeface="Cambria" panose="02040503050406030204" pitchFamily="18" charset="0"/>
                        </a:rPr>
                        <a:t>2</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Ground Fault Relay</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IN" sz="800" b="0" i="0" u="none" strike="noStrike" kern="1200" cap="none" spc="0" normalizeH="0" baseline="0" noProof="0">
                          <a:ln>
                            <a:noFill/>
                          </a:ln>
                          <a:solidFill>
                            <a:srgbClr val="000000"/>
                          </a:solidFill>
                          <a:effectLst/>
                          <a:uLnTx/>
                          <a:uFillTx/>
                          <a:latin typeface="+mn-lt"/>
                          <a:ea typeface="+mn-ea"/>
                          <a:cs typeface="+mn-cs"/>
                          <a:hlinkClick r:id="rId5"/>
                        </a:rPr>
                        <a:t>SE-704</a:t>
                      </a:r>
                      <a:r>
                        <a:rPr kumimoji="0" lang="en-US" sz="800" b="0" i="0" u="none" strike="noStrike" kern="1200" cap="none" spc="0" normalizeH="0" baseline="0" noProof="0">
                          <a:ln>
                            <a:noFill/>
                          </a:ln>
                          <a:solidFill>
                            <a:srgbClr val="000000"/>
                          </a:solidFill>
                          <a:effectLst/>
                          <a:uLnTx/>
                          <a:uFillTx/>
                          <a:latin typeface="+mn-lt"/>
                          <a:ea typeface="+mn-ea"/>
                          <a:cs typeface="+mn-cs"/>
                        </a:rPr>
                        <a:t>, </a:t>
                      </a:r>
                      <a:r>
                        <a:rPr lang="en-IN" sz="800" b="0" i="0" u="none" strike="noStrike" kern="1200">
                          <a:solidFill>
                            <a:schemeClr val="dk1"/>
                          </a:solidFill>
                          <a:effectLst/>
                          <a:latin typeface="+mn-lt"/>
                          <a:ea typeface="+mn-ea"/>
                          <a:cs typeface="+mn-cs"/>
                          <a:hlinkClick r:id="rId6"/>
                        </a:rPr>
                        <a:t>SE-CS30</a:t>
                      </a:r>
                      <a:endParaRPr lang="en-US" sz="800">
                        <a:latin typeface="+mn-lt"/>
                      </a:endParaRP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778507407"/>
                  </a:ext>
                </a:extLst>
              </a:tr>
              <a:tr h="218179">
                <a:tc>
                  <a:txBody>
                    <a:bodyPr/>
                    <a:lstStyle/>
                    <a:p>
                      <a:pPr algn="ctr"/>
                      <a:r>
                        <a:rPr lang="en-US" sz="1000" b="1" dirty="0">
                          <a:solidFill>
                            <a:schemeClr val="bg1"/>
                          </a:solidFill>
                          <a:latin typeface="+mn-lt"/>
                          <a:ea typeface="Cambria" panose="02040503050406030204" pitchFamily="18" charset="0"/>
                        </a:rPr>
                        <a:t>3</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AC Contactor</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mn-cs"/>
                          <a:hlinkClick r:id="rId7"/>
                        </a:rPr>
                        <a:t>HCD</a:t>
                      </a:r>
                      <a:endParaRPr lang="en-US" sz="800" dirty="0"/>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518435476"/>
                  </a:ext>
                </a:extLst>
              </a:tr>
              <a:tr h="218179">
                <a:tc>
                  <a:txBody>
                    <a:bodyPr/>
                    <a:lstStyle/>
                    <a:p>
                      <a:pPr algn="ctr"/>
                      <a:r>
                        <a:rPr lang="en-US" sz="1000" b="1" dirty="0">
                          <a:solidFill>
                            <a:schemeClr val="bg1"/>
                          </a:solidFill>
                          <a:latin typeface="+mn-lt"/>
                          <a:ea typeface="Cambria" panose="02040503050406030204" pitchFamily="18" charset="0"/>
                        </a:rPr>
                        <a:t>4</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AC Relay</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t>SC0x*</a:t>
                      </a:r>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581417452"/>
                  </a:ext>
                </a:extLst>
              </a:tr>
              <a:tr h="218179">
                <a:tc>
                  <a:txBody>
                    <a:bodyPr/>
                    <a:lstStyle/>
                    <a:p>
                      <a:pPr algn="ctr"/>
                      <a:r>
                        <a:rPr lang="en-US" sz="1000" b="1" dirty="0">
                          <a:solidFill>
                            <a:schemeClr val="bg1"/>
                          </a:solidFill>
                          <a:latin typeface="+mn-lt"/>
                          <a:ea typeface="Cambria" panose="02040503050406030204" pitchFamily="18" charset="0"/>
                        </a:rPr>
                        <a:t>5</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Fuse + </a:t>
                      </a:r>
                      <a:r>
                        <a:rPr lang="en-US" sz="800" b="0" i="0" u="none" strike="noStrike" dirty="0" err="1">
                          <a:solidFill>
                            <a:schemeClr val="tx1"/>
                          </a:solidFill>
                          <a:effectLst/>
                          <a:latin typeface="+mn-lt"/>
                        </a:rPr>
                        <a:t>Fuseholder</a:t>
                      </a:r>
                      <a:endParaRPr lang="en-US" sz="800" b="0" i="0" u="none" strike="noStrike" dirty="0">
                        <a:solidFill>
                          <a:schemeClr val="tx1"/>
                        </a:solidFill>
                        <a:effectLst/>
                        <a:latin typeface="+mn-lt"/>
                      </a:endParaRP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8"/>
                        </a:rPr>
                        <a:t>LVSP</a:t>
                      </a:r>
                      <a:r>
                        <a:rPr lang="en-US" sz="800" dirty="0"/>
                        <a:t> + </a:t>
                      </a:r>
                      <a:r>
                        <a:rPr lang="en-US" sz="800" dirty="0">
                          <a:hlinkClick r:id="rId9"/>
                        </a:rPr>
                        <a:t>LPSM</a:t>
                      </a:r>
                      <a:endParaRPr lang="en-US" sz="800" dirty="0"/>
                    </a:p>
                  </a:txBody>
                  <a:tcPr marR="7460" marT="7460" marB="9144"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586363705"/>
                  </a:ext>
                </a:extLst>
              </a:tr>
              <a:tr h="218179">
                <a:tc>
                  <a:txBody>
                    <a:bodyPr/>
                    <a:lstStyle/>
                    <a:p>
                      <a:pPr algn="ctr"/>
                      <a:r>
                        <a:rPr lang="en-US" sz="1000" b="1" dirty="0">
                          <a:solidFill>
                            <a:schemeClr val="bg1"/>
                          </a:solidFill>
                          <a:latin typeface="+mn-lt"/>
                          <a:ea typeface="Cambria" panose="02040503050406030204" pitchFamily="18" charset="0"/>
                        </a:rPr>
                        <a:t>6</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Surge Protection Device</a:t>
                      </a:r>
                    </a:p>
                  </a:txBody>
                  <a:tcPr marR="7460" marT="7460" marB="0"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a:hlinkClick r:id="rId10"/>
                        </a:rPr>
                        <a:t>SPD Type 2</a:t>
                      </a:r>
                      <a:endParaRPr lang="en-US" sz="800" baseline="0" dirty="0"/>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428685369"/>
                  </a:ext>
                </a:extLst>
              </a:tr>
              <a:tr h="218179">
                <a:tc>
                  <a:txBody>
                    <a:bodyPr/>
                    <a:lstStyle/>
                    <a:p>
                      <a:pPr algn="ctr"/>
                      <a:r>
                        <a:rPr lang="en-US" sz="1000" b="1" dirty="0">
                          <a:solidFill>
                            <a:schemeClr val="bg1"/>
                          </a:solidFill>
                          <a:latin typeface="+mn-lt"/>
                          <a:ea typeface="Cambria" panose="02040503050406030204" pitchFamily="18" charset="0"/>
                        </a:rPr>
                        <a:t>7</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DC Contactor Relay</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000000"/>
                          </a:solidFill>
                          <a:effectLst/>
                          <a:uLnTx/>
                          <a:uFillTx/>
                          <a:latin typeface="+mn-lt"/>
                          <a:ea typeface="+mn-ea"/>
                          <a:cs typeface="+mn-cs"/>
                          <a:hlinkClick r:id="rId11"/>
                        </a:rPr>
                        <a:t>DCNxx</a:t>
                      </a:r>
                      <a:endParaRPr kumimoji="0" lang="en-US" sz="800" b="0" i="0" u="none" strike="noStrike" kern="1200" cap="none" spc="0" normalizeH="0" baseline="0" noProof="0">
                        <a:ln>
                          <a:noFill/>
                        </a:ln>
                        <a:solidFill>
                          <a:srgbClr val="000000"/>
                        </a:solidFill>
                        <a:effectLst/>
                        <a:uLnTx/>
                        <a:uFillTx/>
                        <a:latin typeface="+mn-lt"/>
                        <a:ea typeface="+mn-ea"/>
                        <a:cs typeface="+mn-cs"/>
                      </a:endParaRPr>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594886813"/>
                  </a:ext>
                </a:extLst>
              </a:tr>
              <a:tr h="218179">
                <a:tc>
                  <a:txBody>
                    <a:bodyPr/>
                    <a:lstStyle/>
                    <a:p>
                      <a:pPr algn="ctr"/>
                      <a:r>
                        <a:rPr lang="en-US" sz="1000" b="1" dirty="0">
                          <a:solidFill>
                            <a:schemeClr val="bg1"/>
                          </a:solidFill>
                          <a:latin typeface="+mn-lt"/>
                          <a:ea typeface="Cambria" panose="02040503050406030204" pitchFamily="18" charset="0"/>
                        </a:rPr>
                        <a:t>8</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l" rtl="0" fontAlgn="ctr"/>
                      <a:r>
                        <a:rPr lang="en-US" sz="800" b="0" i="0" u="none" strike="noStrike" dirty="0">
                          <a:solidFill>
                            <a:schemeClr val="tx1"/>
                          </a:solidFill>
                          <a:effectLst/>
                          <a:latin typeface="+mn-lt"/>
                        </a:rPr>
                        <a:t>Fuse x 2</a:t>
                      </a:r>
                    </a:p>
                  </a:txBody>
                  <a:tcPr marR="7460" marT="7460" marB="9144"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mn-cs"/>
                          <a:hlinkClick r:id="rId12"/>
                        </a:rPr>
                        <a:t>SFPJ</a:t>
                      </a:r>
                      <a:r>
                        <a:rPr kumimoji="0" lang="en-US" sz="800" b="0" i="0" u="none" strike="noStrike" kern="1200" cap="none" spc="0" normalizeH="0" baseline="0" noProof="0" dirty="0">
                          <a:ln>
                            <a:noFill/>
                          </a:ln>
                          <a:solidFill>
                            <a:srgbClr val="000000"/>
                          </a:solidFill>
                          <a:effectLst/>
                          <a:uLnTx/>
                          <a:uFillTx/>
                          <a:latin typeface="+mn-lt"/>
                          <a:ea typeface="+mn-ea"/>
                          <a:cs typeface="+mn-cs"/>
                        </a:rPr>
                        <a:t>, </a:t>
                      </a:r>
                      <a:r>
                        <a:rPr lang="en-US" sz="800" dirty="0">
                          <a:solidFill>
                            <a:schemeClr val="tx1"/>
                          </a:solidFill>
                          <a:latin typeface="+mn-lt"/>
                          <a:hlinkClick r:id="rId2"/>
                        </a:rPr>
                        <a:t>PSR</a:t>
                      </a:r>
                      <a:r>
                        <a:rPr lang="en-US" sz="800" dirty="0"/>
                        <a:t>, </a:t>
                      </a:r>
                      <a:r>
                        <a:rPr lang="en-US" sz="800" b="1" dirty="0">
                          <a:hlinkClick r:id="rId13"/>
                        </a:rPr>
                        <a:t>EV1K</a:t>
                      </a:r>
                      <a:endParaRPr lang="en-US" sz="800" dirty="0"/>
                    </a:p>
                  </a:txBody>
                  <a:tcPr marR="7460" marT="746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022111733"/>
                  </a:ext>
                </a:extLst>
              </a:tr>
            </a:tbl>
          </a:graphicData>
        </a:graphic>
      </p:graphicFrame>
      <p:sp>
        <p:nvSpPr>
          <p:cNvPr id="81" name="Rectangle 80">
            <a:extLst>
              <a:ext uri="{FF2B5EF4-FFF2-40B4-BE49-F238E27FC236}">
                <a16:creationId xmlns:a16="http://schemas.microsoft.com/office/drawing/2014/main" id="{6456B3CC-5E0E-43F9-8B2C-54C3A2772C85}"/>
              </a:ext>
            </a:extLst>
          </p:cNvPr>
          <p:cNvSpPr/>
          <p:nvPr/>
        </p:nvSpPr>
        <p:spPr>
          <a:xfrm>
            <a:off x="264212" y="1428750"/>
            <a:ext cx="571500" cy="5857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3" name="Straight Connector 52">
            <a:extLst>
              <a:ext uri="{FF2B5EF4-FFF2-40B4-BE49-F238E27FC236}">
                <a16:creationId xmlns:a16="http://schemas.microsoft.com/office/drawing/2014/main" id="{52574078-6DDA-46A4-8538-841CE5E8EF8B}"/>
              </a:ext>
            </a:extLst>
          </p:cNvPr>
          <p:cNvCxnSpPr>
            <a:cxnSpLocks/>
          </p:cNvCxnSpPr>
          <p:nvPr/>
        </p:nvCxnSpPr>
        <p:spPr>
          <a:xfrm>
            <a:off x="14288" y="1721642"/>
            <a:ext cx="24992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FB05D86E-FDD2-48B4-BDD1-DDE1C8E053EA}"/>
              </a:ext>
            </a:extLst>
          </p:cNvPr>
          <p:cNvGrpSpPr/>
          <p:nvPr/>
        </p:nvGrpSpPr>
        <p:grpSpPr>
          <a:xfrm>
            <a:off x="340412" y="1513571"/>
            <a:ext cx="398630" cy="46428"/>
            <a:chOff x="785813" y="1513571"/>
            <a:chExt cx="398630" cy="46428"/>
          </a:xfrm>
        </p:grpSpPr>
        <p:cxnSp>
          <p:nvCxnSpPr>
            <p:cNvPr id="54" name="Straight Connector 53">
              <a:extLst>
                <a:ext uri="{FF2B5EF4-FFF2-40B4-BE49-F238E27FC236}">
                  <a16:creationId xmlns:a16="http://schemas.microsoft.com/office/drawing/2014/main" id="{B218FAE6-AD91-4D7F-B2AA-C7BCA741B722}"/>
                </a:ext>
              </a:extLst>
            </p:cNvPr>
            <p:cNvCxnSpPr>
              <a:cxnSpLocks/>
            </p:cNvCxnSpPr>
            <p:nvPr/>
          </p:nvCxnSpPr>
          <p:spPr>
            <a:xfrm>
              <a:off x="785813"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AA14F66-471C-4B74-9A5F-E519998C63CE}"/>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8" name="Straight Connector 57">
              <a:extLst>
                <a:ext uri="{FF2B5EF4-FFF2-40B4-BE49-F238E27FC236}">
                  <a16:creationId xmlns:a16="http://schemas.microsoft.com/office/drawing/2014/main" id="{F281E0B8-D227-4948-8ED8-23EC0610078E}"/>
                </a:ext>
              </a:extLst>
            </p:cNvPr>
            <p:cNvCxnSpPr>
              <a:cxnSpLocks/>
            </p:cNvCxnSpPr>
            <p:nvPr/>
          </p:nvCxnSpPr>
          <p:spPr>
            <a:xfrm>
              <a:off x="1047750"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4DA35F7-4CE0-4B37-80BB-35C44026FD33}"/>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0" name="Straight Connector 59">
              <a:extLst>
                <a:ext uri="{FF2B5EF4-FFF2-40B4-BE49-F238E27FC236}">
                  <a16:creationId xmlns:a16="http://schemas.microsoft.com/office/drawing/2014/main" id="{EAB24270-F691-4235-9349-40E83BAC2433}"/>
                </a:ext>
              </a:extLst>
            </p:cNvPr>
            <p:cNvCxnSpPr>
              <a:cxnSpLocks/>
              <a:stCxn id="56"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34D081F-D993-482D-A4EF-7EF4F35FEE8B}"/>
              </a:ext>
            </a:extLst>
          </p:cNvPr>
          <p:cNvGrpSpPr/>
          <p:nvPr/>
        </p:nvGrpSpPr>
        <p:grpSpPr>
          <a:xfrm>
            <a:off x="340412" y="1629459"/>
            <a:ext cx="398630" cy="46428"/>
            <a:chOff x="785813" y="1513571"/>
            <a:chExt cx="398630" cy="46428"/>
          </a:xfrm>
        </p:grpSpPr>
        <p:cxnSp>
          <p:nvCxnSpPr>
            <p:cNvPr id="64" name="Straight Connector 63">
              <a:extLst>
                <a:ext uri="{FF2B5EF4-FFF2-40B4-BE49-F238E27FC236}">
                  <a16:creationId xmlns:a16="http://schemas.microsoft.com/office/drawing/2014/main" id="{239B3ED5-4D11-46B1-8579-840E301DE6D4}"/>
                </a:ext>
              </a:extLst>
            </p:cNvPr>
            <p:cNvCxnSpPr>
              <a:cxnSpLocks/>
            </p:cNvCxnSpPr>
            <p:nvPr/>
          </p:nvCxnSpPr>
          <p:spPr>
            <a:xfrm>
              <a:off x="785813"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17C2526-E19A-4F6F-9B16-78EFC38CD552}"/>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6" name="Straight Connector 65">
              <a:extLst>
                <a:ext uri="{FF2B5EF4-FFF2-40B4-BE49-F238E27FC236}">
                  <a16:creationId xmlns:a16="http://schemas.microsoft.com/office/drawing/2014/main" id="{393D4CFC-0953-4764-B815-AF8B42FB96FC}"/>
                </a:ext>
              </a:extLst>
            </p:cNvPr>
            <p:cNvCxnSpPr>
              <a:cxnSpLocks/>
            </p:cNvCxnSpPr>
            <p:nvPr/>
          </p:nvCxnSpPr>
          <p:spPr>
            <a:xfrm>
              <a:off x="1047750"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412B208-F651-454F-B472-36B3B74EEA17}"/>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Connector 67">
              <a:extLst>
                <a:ext uri="{FF2B5EF4-FFF2-40B4-BE49-F238E27FC236}">
                  <a16:creationId xmlns:a16="http://schemas.microsoft.com/office/drawing/2014/main" id="{00C160BE-8C62-47FE-B684-1AC2B3B772F9}"/>
                </a:ext>
              </a:extLst>
            </p:cNvPr>
            <p:cNvCxnSpPr>
              <a:cxnSpLocks/>
              <a:stCxn id="65"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0EFB4CD-D895-48B6-96AF-56547035079D}"/>
              </a:ext>
            </a:extLst>
          </p:cNvPr>
          <p:cNvGrpSpPr/>
          <p:nvPr/>
        </p:nvGrpSpPr>
        <p:grpSpPr>
          <a:xfrm>
            <a:off x="340412" y="1745347"/>
            <a:ext cx="398630" cy="46428"/>
            <a:chOff x="785813" y="1513571"/>
            <a:chExt cx="398630" cy="46428"/>
          </a:xfrm>
        </p:grpSpPr>
        <p:cxnSp>
          <p:nvCxnSpPr>
            <p:cNvPr id="70" name="Straight Connector 69">
              <a:extLst>
                <a:ext uri="{FF2B5EF4-FFF2-40B4-BE49-F238E27FC236}">
                  <a16:creationId xmlns:a16="http://schemas.microsoft.com/office/drawing/2014/main" id="{FC036630-EE5A-44EA-8023-FC228DC49D49}"/>
                </a:ext>
              </a:extLst>
            </p:cNvPr>
            <p:cNvCxnSpPr>
              <a:cxnSpLocks/>
            </p:cNvCxnSpPr>
            <p:nvPr/>
          </p:nvCxnSpPr>
          <p:spPr>
            <a:xfrm>
              <a:off x="785813"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E098B66-F404-4376-ADEE-3DD4818DA366}"/>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2" name="Straight Connector 71">
              <a:extLst>
                <a:ext uri="{FF2B5EF4-FFF2-40B4-BE49-F238E27FC236}">
                  <a16:creationId xmlns:a16="http://schemas.microsoft.com/office/drawing/2014/main" id="{0DAE3DCE-B34B-4EAB-B652-EFCA9299EBBE}"/>
                </a:ext>
              </a:extLst>
            </p:cNvPr>
            <p:cNvCxnSpPr>
              <a:cxnSpLocks/>
            </p:cNvCxnSpPr>
            <p:nvPr/>
          </p:nvCxnSpPr>
          <p:spPr>
            <a:xfrm>
              <a:off x="1047750"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248E2A8-B54A-42E8-8355-68016F60E0A3}"/>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4" name="Straight Connector 73">
              <a:extLst>
                <a:ext uri="{FF2B5EF4-FFF2-40B4-BE49-F238E27FC236}">
                  <a16:creationId xmlns:a16="http://schemas.microsoft.com/office/drawing/2014/main" id="{661E02C6-DD3A-4065-B051-72B4A852C98F}"/>
                </a:ext>
              </a:extLst>
            </p:cNvPr>
            <p:cNvCxnSpPr>
              <a:cxnSpLocks/>
              <a:stCxn id="71"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CFB12F09-0AC2-49FC-954F-FB12F7029493}"/>
              </a:ext>
            </a:extLst>
          </p:cNvPr>
          <p:cNvGrpSpPr/>
          <p:nvPr/>
        </p:nvGrpSpPr>
        <p:grpSpPr>
          <a:xfrm>
            <a:off x="340412" y="1861234"/>
            <a:ext cx="398630" cy="46428"/>
            <a:chOff x="785813" y="1513571"/>
            <a:chExt cx="398630" cy="46428"/>
          </a:xfrm>
        </p:grpSpPr>
        <p:cxnSp>
          <p:nvCxnSpPr>
            <p:cNvPr id="76" name="Straight Connector 75">
              <a:extLst>
                <a:ext uri="{FF2B5EF4-FFF2-40B4-BE49-F238E27FC236}">
                  <a16:creationId xmlns:a16="http://schemas.microsoft.com/office/drawing/2014/main" id="{8C8AF3E3-1D4A-49BC-82E2-A6CC10AAEB5C}"/>
                </a:ext>
              </a:extLst>
            </p:cNvPr>
            <p:cNvCxnSpPr>
              <a:cxnSpLocks/>
            </p:cNvCxnSpPr>
            <p:nvPr/>
          </p:nvCxnSpPr>
          <p:spPr>
            <a:xfrm>
              <a:off x="785813"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ADEFE36E-7139-4AC1-BC95-191B5EECAEE3}"/>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8" name="Straight Connector 77">
              <a:extLst>
                <a:ext uri="{FF2B5EF4-FFF2-40B4-BE49-F238E27FC236}">
                  <a16:creationId xmlns:a16="http://schemas.microsoft.com/office/drawing/2014/main" id="{5355E8BF-6213-4FED-918D-7D61484E989F}"/>
                </a:ext>
              </a:extLst>
            </p:cNvPr>
            <p:cNvCxnSpPr>
              <a:cxnSpLocks/>
            </p:cNvCxnSpPr>
            <p:nvPr/>
          </p:nvCxnSpPr>
          <p:spPr>
            <a:xfrm>
              <a:off x="1047750" y="1551671"/>
              <a:ext cx="136693"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AD03C502-D554-4DC0-A03F-FDA0CED7F35B}"/>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0" name="Straight Connector 79">
              <a:extLst>
                <a:ext uri="{FF2B5EF4-FFF2-40B4-BE49-F238E27FC236}">
                  <a16:creationId xmlns:a16="http://schemas.microsoft.com/office/drawing/2014/main" id="{1200B047-9867-4FBD-AC3D-62B37A17EFD7}"/>
                </a:ext>
              </a:extLst>
            </p:cNvPr>
            <p:cNvCxnSpPr>
              <a:cxnSpLocks/>
              <a:stCxn id="77"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11664325-07DD-4444-9B4D-85C5100D71BD}"/>
              </a:ext>
            </a:extLst>
          </p:cNvPr>
          <p:cNvSpPr txBox="1"/>
          <p:nvPr/>
        </p:nvSpPr>
        <p:spPr>
          <a:xfrm>
            <a:off x="701605" y="1466360"/>
            <a:ext cx="97631" cy="169277"/>
          </a:xfrm>
          <a:prstGeom prst="rect">
            <a:avLst/>
          </a:prstGeom>
          <a:noFill/>
        </p:spPr>
        <p:txBody>
          <a:bodyPr wrap="square" rtlCol="0">
            <a:spAutoFit/>
          </a:bodyPr>
          <a:lstStyle/>
          <a:p>
            <a:r>
              <a:rPr lang="en-US" sz="500"/>
              <a:t>1</a:t>
            </a:r>
            <a:endParaRPr lang="en-IN" sz="500"/>
          </a:p>
        </p:txBody>
      </p:sp>
      <p:sp>
        <p:nvSpPr>
          <p:cNvPr id="83" name="TextBox 82">
            <a:extLst>
              <a:ext uri="{FF2B5EF4-FFF2-40B4-BE49-F238E27FC236}">
                <a16:creationId xmlns:a16="http://schemas.microsoft.com/office/drawing/2014/main" id="{327A5736-6A83-4347-9F42-95D60A1A757B}"/>
              </a:ext>
            </a:extLst>
          </p:cNvPr>
          <p:cNvSpPr txBox="1"/>
          <p:nvPr/>
        </p:nvSpPr>
        <p:spPr>
          <a:xfrm>
            <a:off x="701605" y="1580660"/>
            <a:ext cx="97631" cy="169277"/>
          </a:xfrm>
          <a:prstGeom prst="rect">
            <a:avLst/>
          </a:prstGeom>
          <a:noFill/>
        </p:spPr>
        <p:txBody>
          <a:bodyPr wrap="square" rtlCol="0">
            <a:spAutoFit/>
          </a:bodyPr>
          <a:lstStyle/>
          <a:p>
            <a:r>
              <a:rPr lang="en-US" sz="500"/>
              <a:t>3</a:t>
            </a:r>
            <a:endParaRPr lang="en-IN" sz="500"/>
          </a:p>
        </p:txBody>
      </p:sp>
      <p:sp>
        <p:nvSpPr>
          <p:cNvPr id="84" name="TextBox 83">
            <a:extLst>
              <a:ext uri="{FF2B5EF4-FFF2-40B4-BE49-F238E27FC236}">
                <a16:creationId xmlns:a16="http://schemas.microsoft.com/office/drawing/2014/main" id="{FB083EA2-6209-429D-8D46-ED4ACABD9E36}"/>
              </a:ext>
            </a:extLst>
          </p:cNvPr>
          <p:cNvSpPr txBox="1"/>
          <p:nvPr/>
        </p:nvSpPr>
        <p:spPr>
          <a:xfrm>
            <a:off x="701605" y="1699722"/>
            <a:ext cx="97631" cy="169277"/>
          </a:xfrm>
          <a:prstGeom prst="rect">
            <a:avLst/>
          </a:prstGeom>
          <a:noFill/>
        </p:spPr>
        <p:txBody>
          <a:bodyPr wrap="square" rtlCol="0">
            <a:spAutoFit/>
          </a:bodyPr>
          <a:lstStyle/>
          <a:p>
            <a:r>
              <a:rPr lang="en-US" sz="500"/>
              <a:t>5</a:t>
            </a:r>
            <a:endParaRPr lang="en-IN" sz="500"/>
          </a:p>
        </p:txBody>
      </p:sp>
      <p:sp>
        <p:nvSpPr>
          <p:cNvPr id="85" name="TextBox 84">
            <a:extLst>
              <a:ext uri="{FF2B5EF4-FFF2-40B4-BE49-F238E27FC236}">
                <a16:creationId xmlns:a16="http://schemas.microsoft.com/office/drawing/2014/main" id="{22C2F5EF-3E6D-46B5-B4CC-97F84D655AD4}"/>
              </a:ext>
            </a:extLst>
          </p:cNvPr>
          <p:cNvSpPr txBox="1"/>
          <p:nvPr/>
        </p:nvSpPr>
        <p:spPr>
          <a:xfrm>
            <a:off x="701605" y="1814022"/>
            <a:ext cx="97631" cy="169277"/>
          </a:xfrm>
          <a:prstGeom prst="rect">
            <a:avLst/>
          </a:prstGeom>
          <a:noFill/>
        </p:spPr>
        <p:txBody>
          <a:bodyPr wrap="square" rtlCol="0">
            <a:spAutoFit/>
          </a:bodyPr>
          <a:lstStyle/>
          <a:p>
            <a:r>
              <a:rPr lang="en-US" sz="500"/>
              <a:t>7</a:t>
            </a:r>
            <a:endParaRPr lang="en-IN" sz="500"/>
          </a:p>
        </p:txBody>
      </p:sp>
      <p:sp>
        <p:nvSpPr>
          <p:cNvPr id="86" name="TextBox 85">
            <a:extLst>
              <a:ext uri="{FF2B5EF4-FFF2-40B4-BE49-F238E27FC236}">
                <a16:creationId xmlns:a16="http://schemas.microsoft.com/office/drawing/2014/main" id="{3B9C4746-22AD-4D6B-B7EE-E7A2E00D6004}"/>
              </a:ext>
            </a:extLst>
          </p:cNvPr>
          <p:cNvSpPr txBox="1"/>
          <p:nvPr/>
        </p:nvSpPr>
        <p:spPr>
          <a:xfrm>
            <a:off x="246788" y="1466360"/>
            <a:ext cx="97631" cy="169277"/>
          </a:xfrm>
          <a:prstGeom prst="rect">
            <a:avLst/>
          </a:prstGeom>
          <a:noFill/>
        </p:spPr>
        <p:txBody>
          <a:bodyPr wrap="square" rtlCol="0">
            <a:spAutoFit/>
          </a:bodyPr>
          <a:lstStyle/>
          <a:p>
            <a:r>
              <a:rPr lang="en-US" sz="500"/>
              <a:t>2</a:t>
            </a:r>
            <a:endParaRPr lang="en-IN" sz="500"/>
          </a:p>
        </p:txBody>
      </p:sp>
      <p:sp>
        <p:nvSpPr>
          <p:cNvPr id="87" name="TextBox 86">
            <a:extLst>
              <a:ext uri="{FF2B5EF4-FFF2-40B4-BE49-F238E27FC236}">
                <a16:creationId xmlns:a16="http://schemas.microsoft.com/office/drawing/2014/main" id="{AF892E74-E1F3-4B9A-8AB6-97D51D2E9E56}"/>
              </a:ext>
            </a:extLst>
          </p:cNvPr>
          <p:cNvSpPr txBox="1"/>
          <p:nvPr/>
        </p:nvSpPr>
        <p:spPr>
          <a:xfrm>
            <a:off x="246788" y="1580660"/>
            <a:ext cx="97631" cy="169277"/>
          </a:xfrm>
          <a:prstGeom prst="rect">
            <a:avLst/>
          </a:prstGeom>
          <a:noFill/>
        </p:spPr>
        <p:txBody>
          <a:bodyPr wrap="square" rtlCol="0">
            <a:spAutoFit/>
          </a:bodyPr>
          <a:lstStyle/>
          <a:p>
            <a:r>
              <a:rPr lang="en-US" sz="500"/>
              <a:t>4</a:t>
            </a:r>
            <a:endParaRPr lang="en-IN" sz="500"/>
          </a:p>
        </p:txBody>
      </p:sp>
      <p:sp>
        <p:nvSpPr>
          <p:cNvPr id="88" name="TextBox 87">
            <a:extLst>
              <a:ext uri="{FF2B5EF4-FFF2-40B4-BE49-F238E27FC236}">
                <a16:creationId xmlns:a16="http://schemas.microsoft.com/office/drawing/2014/main" id="{6CC06A88-5AC6-4857-AA1F-C09D1F394F92}"/>
              </a:ext>
            </a:extLst>
          </p:cNvPr>
          <p:cNvSpPr txBox="1"/>
          <p:nvPr/>
        </p:nvSpPr>
        <p:spPr>
          <a:xfrm>
            <a:off x="246788" y="1699722"/>
            <a:ext cx="97631" cy="169277"/>
          </a:xfrm>
          <a:prstGeom prst="rect">
            <a:avLst/>
          </a:prstGeom>
          <a:noFill/>
        </p:spPr>
        <p:txBody>
          <a:bodyPr wrap="square" rtlCol="0">
            <a:spAutoFit/>
          </a:bodyPr>
          <a:lstStyle/>
          <a:p>
            <a:r>
              <a:rPr lang="en-US" sz="500"/>
              <a:t>6</a:t>
            </a:r>
            <a:endParaRPr lang="en-IN" sz="500"/>
          </a:p>
        </p:txBody>
      </p:sp>
      <p:sp>
        <p:nvSpPr>
          <p:cNvPr id="89" name="TextBox 88">
            <a:extLst>
              <a:ext uri="{FF2B5EF4-FFF2-40B4-BE49-F238E27FC236}">
                <a16:creationId xmlns:a16="http://schemas.microsoft.com/office/drawing/2014/main" id="{CB501980-B7A4-4D1E-92B8-ABD17D261D43}"/>
              </a:ext>
            </a:extLst>
          </p:cNvPr>
          <p:cNvSpPr txBox="1"/>
          <p:nvPr/>
        </p:nvSpPr>
        <p:spPr>
          <a:xfrm>
            <a:off x="246788" y="1814022"/>
            <a:ext cx="97631" cy="169277"/>
          </a:xfrm>
          <a:prstGeom prst="rect">
            <a:avLst/>
          </a:prstGeom>
          <a:noFill/>
        </p:spPr>
        <p:txBody>
          <a:bodyPr wrap="square" rtlCol="0">
            <a:spAutoFit/>
          </a:bodyPr>
          <a:lstStyle/>
          <a:p>
            <a:r>
              <a:rPr lang="en-US" sz="500"/>
              <a:t>8</a:t>
            </a:r>
            <a:endParaRPr lang="en-IN" sz="500"/>
          </a:p>
        </p:txBody>
      </p:sp>
      <p:sp>
        <p:nvSpPr>
          <p:cNvPr id="90" name="TextBox 89">
            <a:extLst>
              <a:ext uri="{FF2B5EF4-FFF2-40B4-BE49-F238E27FC236}">
                <a16:creationId xmlns:a16="http://schemas.microsoft.com/office/drawing/2014/main" id="{277E3653-FD6A-4E4F-B98B-1013549604F2}"/>
              </a:ext>
            </a:extLst>
          </p:cNvPr>
          <p:cNvSpPr txBox="1"/>
          <p:nvPr/>
        </p:nvSpPr>
        <p:spPr>
          <a:xfrm>
            <a:off x="-129873" y="1426383"/>
            <a:ext cx="485773" cy="338554"/>
          </a:xfrm>
          <a:prstGeom prst="rect">
            <a:avLst/>
          </a:prstGeom>
          <a:noFill/>
        </p:spPr>
        <p:txBody>
          <a:bodyPr wrap="square" rtlCol="0">
            <a:spAutoFit/>
          </a:bodyPr>
          <a:lstStyle/>
          <a:p>
            <a:pPr algn="r"/>
            <a:r>
              <a:rPr lang="en-US" sz="800"/>
              <a:t>AC main</a:t>
            </a:r>
            <a:endParaRPr lang="en-IN" sz="800"/>
          </a:p>
        </p:txBody>
      </p:sp>
      <p:cxnSp>
        <p:nvCxnSpPr>
          <p:cNvPr id="92" name="Straight Connector 91">
            <a:extLst>
              <a:ext uri="{FF2B5EF4-FFF2-40B4-BE49-F238E27FC236}">
                <a16:creationId xmlns:a16="http://schemas.microsoft.com/office/drawing/2014/main" id="{B5A85F91-C027-478F-88CE-2B5A2E5A4F02}"/>
              </a:ext>
            </a:extLst>
          </p:cNvPr>
          <p:cNvCxnSpPr>
            <a:cxnSpLocks/>
          </p:cNvCxnSpPr>
          <p:nvPr/>
        </p:nvCxnSpPr>
        <p:spPr>
          <a:xfrm flipV="1">
            <a:off x="835712" y="1721645"/>
            <a:ext cx="109537"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2D9CFED7-DB4F-45EA-B6C8-B6B32482BD21}"/>
              </a:ext>
            </a:extLst>
          </p:cNvPr>
          <p:cNvGrpSpPr/>
          <p:nvPr/>
        </p:nvGrpSpPr>
        <p:grpSpPr>
          <a:xfrm>
            <a:off x="940010" y="1675887"/>
            <a:ext cx="172945" cy="88873"/>
            <a:chOff x="7568022" y="2184789"/>
            <a:chExt cx="265045" cy="190863"/>
          </a:xfrm>
        </p:grpSpPr>
        <p:sp>
          <p:nvSpPr>
            <p:cNvPr id="95" name="Block Arc 94">
              <a:extLst>
                <a:ext uri="{FF2B5EF4-FFF2-40B4-BE49-F238E27FC236}">
                  <a16:creationId xmlns:a16="http://schemas.microsoft.com/office/drawing/2014/main" id="{BDCB0B3D-47A7-4DDC-9A43-7F7B754A8821}"/>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Block Arc 95">
              <a:extLst>
                <a:ext uri="{FF2B5EF4-FFF2-40B4-BE49-F238E27FC236}">
                  <a16:creationId xmlns:a16="http://schemas.microsoft.com/office/drawing/2014/main" id="{7CD9FA4D-360C-441C-9FB7-42142189D46A}"/>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97" name="Straight Connector 96">
            <a:extLst>
              <a:ext uri="{FF2B5EF4-FFF2-40B4-BE49-F238E27FC236}">
                <a16:creationId xmlns:a16="http://schemas.microsoft.com/office/drawing/2014/main" id="{F9DEB39E-FC28-4804-AC3F-0AA6D5AEA18D}"/>
              </a:ext>
            </a:extLst>
          </p:cNvPr>
          <p:cNvCxnSpPr>
            <a:cxnSpLocks/>
          </p:cNvCxnSpPr>
          <p:nvPr/>
        </p:nvCxnSpPr>
        <p:spPr>
          <a:xfrm>
            <a:off x="1112955" y="1720734"/>
            <a:ext cx="18721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A3162DD-415B-4BB2-9985-7C747B2C1494}"/>
              </a:ext>
            </a:extLst>
          </p:cNvPr>
          <p:cNvCxnSpPr>
            <a:cxnSpLocks/>
            <a:endCxn id="105" idx="0"/>
          </p:cNvCxnSpPr>
          <p:nvPr/>
        </p:nvCxnSpPr>
        <p:spPr>
          <a:xfrm flipH="1">
            <a:off x="1196853" y="1720323"/>
            <a:ext cx="2" cy="2002871"/>
          </a:xfrm>
          <a:prstGeom prst="line">
            <a:avLst/>
          </a:prstGeom>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E5B0A9BD-9312-4E45-BA6C-9BFE00AB9D95}"/>
              </a:ext>
            </a:extLst>
          </p:cNvPr>
          <p:cNvGrpSpPr/>
          <p:nvPr/>
        </p:nvGrpSpPr>
        <p:grpSpPr>
          <a:xfrm rot="5400000">
            <a:off x="1110381" y="3765229"/>
            <a:ext cx="172945" cy="88873"/>
            <a:chOff x="7568022" y="2184789"/>
            <a:chExt cx="265045" cy="190863"/>
          </a:xfrm>
        </p:grpSpPr>
        <p:sp>
          <p:nvSpPr>
            <p:cNvPr id="105" name="Block Arc 104">
              <a:extLst>
                <a:ext uri="{FF2B5EF4-FFF2-40B4-BE49-F238E27FC236}">
                  <a16:creationId xmlns:a16="http://schemas.microsoft.com/office/drawing/2014/main" id="{A3BEB149-A9FB-4E10-B430-0131BB4DBCFF}"/>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Block Arc 105">
              <a:extLst>
                <a:ext uri="{FF2B5EF4-FFF2-40B4-BE49-F238E27FC236}">
                  <a16:creationId xmlns:a16="http://schemas.microsoft.com/office/drawing/2014/main" id="{378E9BF0-D006-458A-B794-4B649F4E7306}"/>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12" name="Straight Connector 111">
            <a:extLst>
              <a:ext uri="{FF2B5EF4-FFF2-40B4-BE49-F238E27FC236}">
                <a16:creationId xmlns:a16="http://schemas.microsoft.com/office/drawing/2014/main" id="{612EDA94-883B-4DAC-97C3-2D5261E89C66}"/>
              </a:ext>
            </a:extLst>
          </p:cNvPr>
          <p:cNvCxnSpPr>
            <a:cxnSpLocks/>
          </p:cNvCxnSpPr>
          <p:nvPr/>
        </p:nvCxnSpPr>
        <p:spPr>
          <a:xfrm>
            <a:off x="1196854" y="3897434"/>
            <a:ext cx="0" cy="97613"/>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05FE0A54-50DE-45C2-A2EF-383703279132}"/>
              </a:ext>
            </a:extLst>
          </p:cNvPr>
          <p:cNvSpPr/>
          <p:nvPr/>
        </p:nvSpPr>
        <p:spPr>
          <a:xfrm>
            <a:off x="1262999" y="1510273"/>
            <a:ext cx="571500" cy="4137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RCD high immunity</a:t>
            </a:r>
            <a:endParaRPr lang="en-IN" sz="800">
              <a:solidFill>
                <a:schemeClr val="tx1"/>
              </a:solidFill>
            </a:endParaRPr>
          </a:p>
        </p:txBody>
      </p:sp>
      <p:grpSp>
        <p:nvGrpSpPr>
          <p:cNvPr id="158" name="Group 157">
            <a:extLst>
              <a:ext uri="{FF2B5EF4-FFF2-40B4-BE49-F238E27FC236}">
                <a16:creationId xmlns:a16="http://schemas.microsoft.com/office/drawing/2014/main" id="{2634A669-FBED-42E0-A22B-40809F7F7E1E}"/>
              </a:ext>
            </a:extLst>
          </p:cNvPr>
          <p:cNvGrpSpPr/>
          <p:nvPr/>
        </p:nvGrpSpPr>
        <p:grpSpPr>
          <a:xfrm>
            <a:off x="1836880" y="1603037"/>
            <a:ext cx="518796" cy="244800"/>
            <a:chOff x="2310129" y="1603037"/>
            <a:chExt cx="518796" cy="244800"/>
          </a:xfrm>
        </p:grpSpPr>
        <p:sp>
          <p:nvSpPr>
            <p:cNvPr id="125" name="Rectangle 124">
              <a:extLst>
                <a:ext uri="{FF2B5EF4-FFF2-40B4-BE49-F238E27FC236}">
                  <a16:creationId xmlns:a16="http://schemas.microsoft.com/office/drawing/2014/main" id="{C460284F-8BF6-4F40-8027-B36607406D70}"/>
                </a:ext>
              </a:extLst>
            </p:cNvPr>
            <p:cNvSpPr/>
            <p:nvPr/>
          </p:nvSpPr>
          <p:spPr>
            <a:xfrm>
              <a:off x="2420516" y="1603037"/>
              <a:ext cx="338175" cy="24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6" name="Group 115">
              <a:extLst>
                <a:ext uri="{FF2B5EF4-FFF2-40B4-BE49-F238E27FC236}">
                  <a16:creationId xmlns:a16="http://schemas.microsoft.com/office/drawing/2014/main" id="{5545E1AB-D1C3-4064-A1F6-E83ACFF20F1E}"/>
                </a:ext>
              </a:extLst>
            </p:cNvPr>
            <p:cNvGrpSpPr/>
            <p:nvPr/>
          </p:nvGrpSpPr>
          <p:grpSpPr>
            <a:xfrm>
              <a:off x="2310129" y="1683363"/>
              <a:ext cx="518796" cy="46428"/>
              <a:chOff x="705964" y="1513571"/>
              <a:chExt cx="518796" cy="46428"/>
            </a:xfrm>
          </p:grpSpPr>
          <p:cxnSp>
            <p:nvCxnSpPr>
              <p:cNvPr id="117" name="Straight Connector 116">
                <a:extLst>
                  <a:ext uri="{FF2B5EF4-FFF2-40B4-BE49-F238E27FC236}">
                    <a16:creationId xmlns:a16="http://schemas.microsoft.com/office/drawing/2014/main" id="{36125758-DC56-4034-B1CC-CA5D36291A3F}"/>
                  </a:ext>
                </a:extLst>
              </p:cNvPr>
              <p:cNvCxnSpPr>
                <a:cxnSpLocks/>
              </p:cNvCxnSpPr>
              <p:nvPr/>
            </p:nvCxnSpPr>
            <p:spPr>
              <a:xfrm>
                <a:off x="705964" y="1547370"/>
                <a:ext cx="207015" cy="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C565871F-3F15-48B0-9EA5-262A7C34D840}"/>
                  </a:ext>
                </a:extLst>
              </p:cNvPr>
              <p:cNvSpPr/>
              <p:nvPr/>
            </p:nvSpPr>
            <p:spPr>
              <a:xfrm flipV="1">
                <a:off x="9160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9" name="Straight Connector 118">
                <a:extLst>
                  <a:ext uri="{FF2B5EF4-FFF2-40B4-BE49-F238E27FC236}">
                    <a16:creationId xmlns:a16="http://schemas.microsoft.com/office/drawing/2014/main" id="{97617788-1192-4F91-AF1B-C41BBFE453A1}"/>
                  </a:ext>
                </a:extLst>
              </p:cNvPr>
              <p:cNvCxnSpPr>
                <a:cxnSpLocks/>
              </p:cNvCxnSpPr>
              <p:nvPr/>
            </p:nvCxnSpPr>
            <p:spPr>
              <a:xfrm>
                <a:off x="1047750" y="1551671"/>
                <a:ext cx="177010"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EDFD2E8-40BC-4847-8757-CF5CDE6D6D27}"/>
                  </a:ext>
                </a:extLst>
              </p:cNvPr>
              <p:cNvSpPr/>
              <p:nvPr/>
            </p:nvSpPr>
            <p:spPr>
              <a:xfrm flipV="1">
                <a:off x="1030326" y="1541999"/>
                <a:ext cx="18000" cy="18000"/>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1" name="Straight Connector 120">
                <a:extLst>
                  <a:ext uri="{FF2B5EF4-FFF2-40B4-BE49-F238E27FC236}">
                    <a16:creationId xmlns:a16="http://schemas.microsoft.com/office/drawing/2014/main" id="{C47D1473-15F4-47D4-BC2C-3A06FA0F969D}"/>
                  </a:ext>
                </a:extLst>
              </p:cNvPr>
              <p:cNvCxnSpPr>
                <a:cxnSpLocks/>
                <a:stCxn id="118" idx="4"/>
              </p:cNvCxnSpPr>
              <p:nvPr/>
            </p:nvCxnSpPr>
            <p:spPr>
              <a:xfrm flipV="1">
                <a:off x="925026" y="1513571"/>
                <a:ext cx="126067" cy="28428"/>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31" name="Straight Connector 130">
            <a:extLst>
              <a:ext uri="{FF2B5EF4-FFF2-40B4-BE49-F238E27FC236}">
                <a16:creationId xmlns:a16="http://schemas.microsoft.com/office/drawing/2014/main" id="{39D3908D-6613-46D5-97B6-2CE328DF2FB5}"/>
              </a:ext>
            </a:extLst>
          </p:cNvPr>
          <p:cNvCxnSpPr>
            <a:cxnSpLocks/>
            <a:endCxn id="178" idx="2"/>
          </p:cNvCxnSpPr>
          <p:nvPr/>
        </p:nvCxnSpPr>
        <p:spPr>
          <a:xfrm>
            <a:off x="2343768" y="1252837"/>
            <a:ext cx="2189755" cy="2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B2D4301-5C17-4227-A1B7-40661A9C889D}"/>
              </a:ext>
            </a:extLst>
          </p:cNvPr>
          <p:cNvCxnSpPr>
            <a:cxnSpLocks/>
          </p:cNvCxnSpPr>
          <p:nvPr/>
        </p:nvCxnSpPr>
        <p:spPr>
          <a:xfrm flipV="1">
            <a:off x="2343768" y="1563984"/>
            <a:ext cx="6856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BAAB9B9-A5BE-4703-AA12-F1AB77383C7F}"/>
              </a:ext>
            </a:extLst>
          </p:cNvPr>
          <p:cNvCxnSpPr>
            <a:cxnSpLocks/>
          </p:cNvCxnSpPr>
          <p:nvPr/>
        </p:nvCxnSpPr>
        <p:spPr>
          <a:xfrm flipV="1">
            <a:off x="2343768" y="1875134"/>
            <a:ext cx="6856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1BE4383-ECA8-4566-B617-2B40C0270D17}"/>
              </a:ext>
            </a:extLst>
          </p:cNvPr>
          <p:cNvCxnSpPr>
            <a:cxnSpLocks/>
          </p:cNvCxnSpPr>
          <p:nvPr/>
        </p:nvCxnSpPr>
        <p:spPr>
          <a:xfrm flipV="1">
            <a:off x="2343768" y="2186284"/>
            <a:ext cx="685603" cy="1"/>
          </a:xfrm>
          <a:prstGeom prst="line">
            <a:avLst/>
          </a:prstGeom>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5A5F01D3-DC60-4E34-A160-37208C106CAF}"/>
              </a:ext>
            </a:extLst>
          </p:cNvPr>
          <p:cNvSpPr/>
          <p:nvPr/>
        </p:nvSpPr>
        <p:spPr>
          <a:xfrm>
            <a:off x="2428549" y="1113295"/>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Power converter</a:t>
            </a:r>
            <a:endParaRPr lang="en-IN" sz="800">
              <a:solidFill>
                <a:schemeClr val="tx1"/>
              </a:solidFill>
            </a:endParaRPr>
          </a:p>
        </p:txBody>
      </p:sp>
      <p:sp>
        <p:nvSpPr>
          <p:cNvPr id="128" name="Rectangle 127">
            <a:extLst>
              <a:ext uri="{FF2B5EF4-FFF2-40B4-BE49-F238E27FC236}">
                <a16:creationId xmlns:a16="http://schemas.microsoft.com/office/drawing/2014/main" id="{168E2BB5-AE07-4E95-BA3D-A226345C55C4}"/>
              </a:ext>
            </a:extLst>
          </p:cNvPr>
          <p:cNvSpPr/>
          <p:nvPr/>
        </p:nvSpPr>
        <p:spPr>
          <a:xfrm>
            <a:off x="2428549" y="1426896"/>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Power converter</a:t>
            </a:r>
            <a:endParaRPr lang="en-IN" sz="800">
              <a:solidFill>
                <a:schemeClr val="tx1"/>
              </a:solidFill>
            </a:endParaRPr>
          </a:p>
        </p:txBody>
      </p:sp>
      <p:sp>
        <p:nvSpPr>
          <p:cNvPr id="129" name="Rectangle 128">
            <a:extLst>
              <a:ext uri="{FF2B5EF4-FFF2-40B4-BE49-F238E27FC236}">
                <a16:creationId xmlns:a16="http://schemas.microsoft.com/office/drawing/2014/main" id="{05F20F60-E757-443A-9034-A816797D40BC}"/>
              </a:ext>
            </a:extLst>
          </p:cNvPr>
          <p:cNvSpPr/>
          <p:nvPr/>
        </p:nvSpPr>
        <p:spPr>
          <a:xfrm>
            <a:off x="2428549" y="1740497"/>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Power converter</a:t>
            </a:r>
            <a:endParaRPr lang="en-IN" sz="800">
              <a:solidFill>
                <a:schemeClr val="tx1"/>
              </a:solidFill>
            </a:endParaRPr>
          </a:p>
        </p:txBody>
      </p:sp>
      <p:sp>
        <p:nvSpPr>
          <p:cNvPr id="130" name="Rectangle 129">
            <a:extLst>
              <a:ext uri="{FF2B5EF4-FFF2-40B4-BE49-F238E27FC236}">
                <a16:creationId xmlns:a16="http://schemas.microsoft.com/office/drawing/2014/main" id="{DFE9D706-EB39-4C40-9F82-A67627AC924E}"/>
              </a:ext>
            </a:extLst>
          </p:cNvPr>
          <p:cNvSpPr/>
          <p:nvPr/>
        </p:nvSpPr>
        <p:spPr>
          <a:xfrm>
            <a:off x="2428549" y="2054097"/>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Power converter</a:t>
            </a:r>
            <a:endParaRPr lang="en-IN" sz="800">
              <a:solidFill>
                <a:schemeClr val="tx1"/>
              </a:solidFill>
            </a:endParaRPr>
          </a:p>
        </p:txBody>
      </p:sp>
      <p:cxnSp>
        <p:nvCxnSpPr>
          <p:cNvPr id="136" name="Straight Connector 135">
            <a:extLst>
              <a:ext uri="{FF2B5EF4-FFF2-40B4-BE49-F238E27FC236}">
                <a16:creationId xmlns:a16="http://schemas.microsoft.com/office/drawing/2014/main" id="{BC6055FD-0097-4800-979A-495961A78D1E}"/>
              </a:ext>
            </a:extLst>
          </p:cNvPr>
          <p:cNvCxnSpPr>
            <a:cxnSpLocks/>
          </p:cNvCxnSpPr>
          <p:nvPr/>
        </p:nvCxnSpPr>
        <p:spPr>
          <a:xfrm>
            <a:off x="2345159" y="1250423"/>
            <a:ext cx="0" cy="935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54A16C1-555D-495F-BED5-B4D7CCF0E411}"/>
              </a:ext>
            </a:extLst>
          </p:cNvPr>
          <p:cNvCxnSpPr>
            <a:cxnSpLocks/>
          </p:cNvCxnSpPr>
          <p:nvPr/>
        </p:nvCxnSpPr>
        <p:spPr>
          <a:xfrm>
            <a:off x="3029371" y="1250423"/>
            <a:ext cx="0" cy="935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9AEBE8D-1B36-4D88-A80E-77AE02D14058}"/>
              </a:ext>
            </a:extLst>
          </p:cNvPr>
          <p:cNvCxnSpPr>
            <a:cxnSpLocks/>
          </p:cNvCxnSpPr>
          <p:nvPr/>
        </p:nvCxnSpPr>
        <p:spPr>
          <a:xfrm>
            <a:off x="3254094" y="1250423"/>
            <a:ext cx="0" cy="1073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557A93C-01ED-41AF-A7D8-7EA3072CDED2}"/>
              </a:ext>
            </a:extLst>
          </p:cNvPr>
          <p:cNvCxnSpPr>
            <a:cxnSpLocks/>
          </p:cNvCxnSpPr>
          <p:nvPr/>
        </p:nvCxnSpPr>
        <p:spPr>
          <a:xfrm>
            <a:off x="3444594" y="1250423"/>
            <a:ext cx="0" cy="358256"/>
          </a:xfrm>
          <a:prstGeom prst="line">
            <a:avLst/>
          </a:prstGeom>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76526991-643A-49EF-BB46-F1958C0A950D}"/>
              </a:ext>
            </a:extLst>
          </p:cNvPr>
          <p:cNvSpPr/>
          <p:nvPr/>
        </p:nvSpPr>
        <p:spPr>
          <a:xfrm>
            <a:off x="2972645" y="2272273"/>
            <a:ext cx="571500" cy="4137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Isolation monitoring</a:t>
            </a:r>
            <a:endParaRPr lang="en-IN" sz="800">
              <a:solidFill>
                <a:schemeClr val="tx1"/>
              </a:solidFill>
            </a:endParaRPr>
          </a:p>
        </p:txBody>
      </p:sp>
      <p:cxnSp>
        <p:nvCxnSpPr>
          <p:cNvPr id="157" name="Straight Connector 156">
            <a:extLst>
              <a:ext uri="{FF2B5EF4-FFF2-40B4-BE49-F238E27FC236}">
                <a16:creationId xmlns:a16="http://schemas.microsoft.com/office/drawing/2014/main" id="{4358054D-5DBC-48A1-8328-D8F455D6021C}"/>
              </a:ext>
            </a:extLst>
          </p:cNvPr>
          <p:cNvCxnSpPr>
            <a:cxnSpLocks/>
          </p:cNvCxnSpPr>
          <p:nvPr/>
        </p:nvCxnSpPr>
        <p:spPr>
          <a:xfrm>
            <a:off x="3444594" y="1610262"/>
            <a:ext cx="7460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A475311-E17B-49D6-8AFC-D96B89533A46}"/>
              </a:ext>
            </a:extLst>
          </p:cNvPr>
          <p:cNvCxnSpPr>
            <a:cxnSpLocks/>
          </p:cNvCxnSpPr>
          <p:nvPr/>
        </p:nvCxnSpPr>
        <p:spPr>
          <a:xfrm>
            <a:off x="3873219" y="1602254"/>
            <a:ext cx="0" cy="721621"/>
          </a:xfrm>
          <a:prstGeom prst="line">
            <a:avLst/>
          </a:prstGeom>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734B6E27-C020-4094-AA4E-20BC3B00D833}"/>
              </a:ext>
            </a:extLst>
          </p:cNvPr>
          <p:cNvSpPr/>
          <p:nvPr/>
        </p:nvSpPr>
        <p:spPr>
          <a:xfrm>
            <a:off x="3591770" y="2272273"/>
            <a:ext cx="571500" cy="4137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Isolation monitoring</a:t>
            </a:r>
            <a:endParaRPr lang="en-IN" sz="800">
              <a:solidFill>
                <a:schemeClr val="tx1"/>
              </a:solidFill>
            </a:endParaRPr>
          </a:p>
        </p:txBody>
      </p:sp>
      <p:grpSp>
        <p:nvGrpSpPr>
          <p:cNvPr id="171" name="Group 170">
            <a:extLst>
              <a:ext uri="{FF2B5EF4-FFF2-40B4-BE49-F238E27FC236}">
                <a16:creationId xmlns:a16="http://schemas.microsoft.com/office/drawing/2014/main" id="{B9B5E4FC-E410-45A8-BBCD-CEDF36C850DD}"/>
              </a:ext>
            </a:extLst>
          </p:cNvPr>
          <p:cNvGrpSpPr/>
          <p:nvPr/>
        </p:nvGrpSpPr>
        <p:grpSpPr>
          <a:xfrm>
            <a:off x="4841390" y="1211818"/>
            <a:ext cx="172945" cy="88873"/>
            <a:chOff x="7568022" y="2184789"/>
            <a:chExt cx="265045" cy="190863"/>
          </a:xfrm>
        </p:grpSpPr>
        <p:sp>
          <p:nvSpPr>
            <p:cNvPr id="172" name="Block Arc 171">
              <a:extLst>
                <a:ext uri="{FF2B5EF4-FFF2-40B4-BE49-F238E27FC236}">
                  <a16:creationId xmlns:a16="http://schemas.microsoft.com/office/drawing/2014/main" id="{735FA550-D1D9-418F-B54E-A0145A85015B}"/>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Block Arc 172">
              <a:extLst>
                <a:ext uri="{FF2B5EF4-FFF2-40B4-BE49-F238E27FC236}">
                  <a16:creationId xmlns:a16="http://schemas.microsoft.com/office/drawing/2014/main" id="{5626850B-7983-4965-8EB6-8A2577DE85A5}"/>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2" name="Rectangle 181">
            <a:extLst>
              <a:ext uri="{FF2B5EF4-FFF2-40B4-BE49-F238E27FC236}">
                <a16:creationId xmlns:a16="http://schemas.microsoft.com/office/drawing/2014/main" id="{5BB8D726-CCF9-4A10-9228-78ECD2BC49D4}"/>
              </a:ext>
            </a:extLst>
          </p:cNvPr>
          <p:cNvSpPr/>
          <p:nvPr/>
        </p:nvSpPr>
        <p:spPr>
          <a:xfrm>
            <a:off x="3249813" y="3032163"/>
            <a:ext cx="913457" cy="580988"/>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Control</a:t>
            </a:r>
            <a:endParaRPr lang="en-IN" sz="800">
              <a:solidFill>
                <a:schemeClr val="tx1"/>
              </a:solidFill>
            </a:endParaRPr>
          </a:p>
        </p:txBody>
      </p:sp>
      <p:sp>
        <p:nvSpPr>
          <p:cNvPr id="183" name="Rectangle 182">
            <a:extLst>
              <a:ext uri="{FF2B5EF4-FFF2-40B4-BE49-F238E27FC236}">
                <a16:creationId xmlns:a16="http://schemas.microsoft.com/office/drawing/2014/main" id="{EDE8D3F5-A3F0-4FE6-ACF9-F108BA3C7073}"/>
              </a:ext>
            </a:extLst>
          </p:cNvPr>
          <p:cNvSpPr/>
          <p:nvPr/>
        </p:nvSpPr>
        <p:spPr>
          <a:xfrm>
            <a:off x="3249813" y="3808973"/>
            <a:ext cx="913457" cy="577817"/>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Communication interface</a:t>
            </a:r>
          </a:p>
          <a:p>
            <a:pPr algn="ctr"/>
            <a:r>
              <a:rPr lang="en-US" sz="700">
                <a:solidFill>
                  <a:schemeClr val="tx1"/>
                </a:solidFill>
              </a:rPr>
              <a:t>(PLC, 5G, Zigbee,</a:t>
            </a:r>
            <a:br>
              <a:rPr lang="en-US" sz="700">
                <a:solidFill>
                  <a:schemeClr val="tx1"/>
                </a:solidFill>
              </a:rPr>
            </a:br>
            <a:r>
              <a:rPr lang="en-US" sz="700">
                <a:solidFill>
                  <a:schemeClr val="tx1"/>
                </a:solidFill>
              </a:rPr>
              <a:t>RS-485, Ethernet)</a:t>
            </a:r>
            <a:endParaRPr lang="en-IN" sz="700">
              <a:solidFill>
                <a:schemeClr val="tx1"/>
              </a:solidFill>
            </a:endParaRPr>
          </a:p>
        </p:txBody>
      </p:sp>
      <p:grpSp>
        <p:nvGrpSpPr>
          <p:cNvPr id="187" name="Group 186">
            <a:extLst>
              <a:ext uri="{FF2B5EF4-FFF2-40B4-BE49-F238E27FC236}">
                <a16:creationId xmlns:a16="http://schemas.microsoft.com/office/drawing/2014/main" id="{0CD3AC06-462E-43E5-9855-A5FE9B6086B1}"/>
              </a:ext>
            </a:extLst>
          </p:cNvPr>
          <p:cNvGrpSpPr/>
          <p:nvPr/>
        </p:nvGrpSpPr>
        <p:grpSpPr>
          <a:xfrm>
            <a:off x="4841390" y="1563187"/>
            <a:ext cx="172945" cy="88873"/>
            <a:chOff x="7568022" y="2184789"/>
            <a:chExt cx="265045" cy="190863"/>
          </a:xfrm>
        </p:grpSpPr>
        <p:sp>
          <p:nvSpPr>
            <p:cNvPr id="188" name="Block Arc 187">
              <a:extLst>
                <a:ext uri="{FF2B5EF4-FFF2-40B4-BE49-F238E27FC236}">
                  <a16:creationId xmlns:a16="http://schemas.microsoft.com/office/drawing/2014/main" id="{E16B4835-0B87-4408-ABD2-AFA84A76CBDD}"/>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Block Arc 188">
              <a:extLst>
                <a:ext uri="{FF2B5EF4-FFF2-40B4-BE49-F238E27FC236}">
                  <a16:creationId xmlns:a16="http://schemas.microsoft.com/office/drawing/2014/main" id="{2CA5DDDA-515A-4213-8E5B-10606A8855AE}"/>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1" name="Rectangle 190">
            <a:extLst>
              <a:ext uri="{FF2B5EF4-FFF2-40B4-BE49-F238E27FC236}">
                <a16:creationId xmlns:a16="http://schemas.microsoft.com/office/drawing/2014/main" id="{72C4AB57-C32D-4A0A-A291-CB9C974CB46C}"/>
              </a:ext>
            </a:extLst>
          </p:cNvPr>
          <p:cNvSpPr/>
          <p:nvPr/>
        </p:nvSpPr>
        <p:spPr>
          <a:xfrm>
            <a:off x="5117102" y="1123760"/>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CCS</a:t>
            </a:r>
            <a:endParaRPr lang="en-IN" sz="800">
              <a:solidFill>
                <a:schemeClr val="tx1"/>
              </a:solidFill>
            </a:endParaRPr>
          </a:p>
        </p:txBody>
      </p:sp>
      <p:sp>
        <p:nvSpPr>
          <p:cNvPr id="192" name="Rectangle 191">
            <a:extLst>
              <a:ext uri="{FF2B5EF4-FFF2-40B4-BE49-F238E27FC236}">
                <a16:creationId xmlns:a16="http://schemas.microsoft.com/office/drawing/2014/main" id="{3B131F21-48F1-4DD8-BFCC-F37C59A9DF91}"/>
              </a:ext>
            </a:extLst>
          </p:cNvPr>
          <p:cNvSpPr/>
          <p:nvPr/>
        </p:nvSpPr>
        <p:spPr>
          <a:xfrm>
            <a:off x="5117102" y="1527785"/>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CHAdeMO</a:t>
            </a:r>
            <a:endParaRPr lang="en-IN" sz="800">
              <a:solidFill>
                <a:schemeClr val="tx1"/>
              </a:solidFill>
            </a:endParaRPr>
          </a:p>
        </p:txBody>
      </p:sp>
      <p:cxnSp>
        <p:nvCxnSpPr>
          <p:cNvPr id="194" name="Straight Connector 193">
            <a:extLst>
              <a:ext uri="{FF2B5EF4-FFF2-40B4-BE49-F238E27FC236}">
                <a16:creationId xmlns:a16="http://schemas.microsoft.com/office/drawing/2014/main" id="{62710DBA-20B9-4A27-9CE7-5E0FE53A46D0}"/>
              </a:ext>
            </a:extLst>
          </p:cNvPr>
          <p:cNvCxnSpPr>
            <a:cxnSpLocks/>
          </p:cNvCxnSpPr>
          <p:nvPr/>
        </p:nvCxnSpPr>
        <p:spPr>
          <a:xfrm>
            <a:off x="5011954" y="1255654"/>
            <a:ext cx="1077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346522-DA68-4BD1-A549-FDADAF8BA7A5}"/>
              </a:ext>
            </a:extLst>
          </p:cNvPr>
          <p:cNvCxnSpPr>
            <a:cxnSpLocks/>
          </p:cNvCxnSpPr>
          <p:nvPr/>
        </p:nvCxnSpPr>
        <p:spPr>
          <a:xfrm>
            <a:off x="5011954" y="1607024"/>
            <a:ext cx="1077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EF69089-0EC3-431B-82CA-F216210A6B06}"/>
              </a:ext>
            </a:extLst>
          </p:cNvPr>
          <p:cNvCxnSpPr>
            <a:cxnSpLocks/>
          </p:cNvCxnSpPr>
          <p:nvPr/>
        </p:nvCxnSpPr>
        <p:spPr>
          <a:xfrm>
            <a:off x="5505450" y="1738990"/>
            <a:ext cx="184663" cy="0"/>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BC2E3C1-8F56-4C28-9547-F4C44F474484}"/>
              </a:ext>
            </a:extLst>
          </p:cNvPr>
          <p:cNvCxnSpPr>
            <a:cxnSpLocks/>
          </p:cNvCxnSpPr>
          <p:nvPr/>
        </p:nvCxnSpPr>
        <p:spPr>
          <a:xfrm>
            <a:off x="5505450" y="1340403"/>
            <a:ext cx="266700" cy="0"/>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9E13962-D9E2-476C-B6B3-46ED12E0A68F}"/>
              </a:ext>
            </a:extLst>
          </p:cNvPr>
          <p:cNvCxnSpPr>
            <a:cxnSpLocks/>
          </p:cNvCxnSpPr>
          <p:nvPr/>
        </p:nvCxnSpPr>
        <p:spPr>
          <a:xfrm>
            <a:off x="5690113" y="1736609"/>
            <a:ext cx="0" cy="1727316"/>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31BDCA5-AA6B-4786-A45B-4192765DAA41}"/>
              </a:ext>
            </a:extLst>
          </p:cNvPr>
          <p:cNvCxnSpPr>
            <a:cxnSpLocks/>
          </p:cNvCxnSpPr>
          <p:nvPr/>
        </p:nvCxnSpPr>
        <p:spPr>
          <a:xfrm>
            <a:off x="5768695" y="1338022"/>
            <a:ext cx="0" cy="2233853"/>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7AB82B72-A127-418B-902A-877FB5B25D38}"/>
              </a:ext>
            </a:extLst>
          </p:cNvPr>
          <p:cNvGrpSpPr/>
          <p:nvPr/>
        </p:nvGrpSpPr>
        <p:grpSpPr>
          <a:xfrm>
            <a:off x="3793269" y="2686051"/>
            <a:ext cx="159900" cy="220256"/>
            <a:chOff x="1525319" y="4060347"/>
            <a:chExt cx="159900" cy="220256"/>
          </a:xfrm>
        </p:grpSpPr>
        <p:grpSp>
          <p:nvGrpSpPr>
            <p:cNvPr id="204" name="Group 203">
              <a:extLst>
                <a:ext uri="{FF2B5EF4-FFF2-40B4-BE49-F238E27FC236}">
                  <a16:creationId xmlns:a16="http://schemas.microsoft.com/office/drawing/2014/main" id="{A9B8B417-26A0-479E-91F1-1523196F6C8A}"/>
                </a:ext>
              </a:extLst>
            </p:cNvPr>
            <p:cNvGrpSpPr/>
            <p:nvPr/>
          </p:nvGrpSpPr>
          <p:grpSpPr>
            <a:xfrm>
              <a:off x="1525319" y="4234884"/>
              <a:ext cx="159900" cy="45719"/>
              <a:chOff x="840867" y="3822026"/>
              <a:chExt cx="196293" cy="108380"/>
            </a:xfrm>
          </p:grpSpPr>
          <p:cxnSp>
            <p:nvCxnSpPr>
              <p:cNvPr id="205" name="Straight Connector 204">
                <a:extLst>
                  <a:ext uri="{FF2B5EF4-FFF2-40B4-BE49-F238E27FC236}">
                    <a16:creationId xmlns:a16="http://schemas.microsoft.com/office/drawing/2014/main" id="{44CA3100-DB21-44AF-83F5-F336901E0BFF}"/>
                  </a:ext>
                </a:extLst>
              </p:cNvPr>
              <p:cNvCxnSpPr>
                <a:cxnSpLocks/>
              </p:cNvCxnSpPr>
              <p:nvPr/>
            </p:nvCxnSpPr>
            <p:spPr>
              <a:xfrm>
                <a:off x="840867" y="3822026"/>
                <a:ext cx="19629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DC9B054-5047-47D6-9463-E0178E71BB3B}"/>
                  </a:ext>
                </a:extLst>
              </p:cNvPr>
              <p:cNvCxnSpPr>
                <a:cxnSpLocks/>
              </p:cNvCxnSpPr>
              <p:nvPr/>
            </p:nvCxnSpPr>
            <p:spPr>
              <a:xfrm>
                <a:off x="860725" y="3874858"/>
                <a:ext cx="15657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F8DFCD9-7C7D-4EBB-8F32-F326A2C69361}"/>
                  </a:ext>
                </a:extLst>
              </p:cNvPr>
              <p:cNvCxnSpPr>
                <a:cxnSpLocks/>
              </p:cNvCxnSpPr>
              <p:nvPr/>
            </p:nvCxnSpPr>
            <p:spPr>
              <a:xfrm>
                <a:off x="886101" y="3930406"/>
                <a:ext cx="10582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107902A7-667F-4FAA-8502-453C89FED5E0}"/>
                </a:ext>
              </a:extLst>
            </p:cNvPr>
            <p:cNvCxnSpPr>
              <a:cxnSpLocks/>
            </p:cNvCxnSpPr>
            <p:nvPr/>
          </p:nvCxnSpPr>
          <p:spPr>
            <a:xfrm flipV="1">
              <a:off x="1605269" y="4060347"/>
              <a:ext cx="0" cy="17453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211" name="Group 210">
            <a:extLst>
              <a:ext uri="{FF2B5EF4-FFF2-40B4-BE49-F238E27FC236}">
                <a16:creationId xmlns:a16="http://schemas.microsoft.com/office/drawing/2014/main" id="{700A4440-FE76-4AE2-996A-825A3524288A}"/>
              </a:ext>
            </a:extLst>
          </p:cNvPr>
          <p:cNvGrpSpPr/>
          <p:nvPr/>
        </p:nvGrpSpPr>
        <p:grpSpPr>
          <a:xfrm>
            <a:off x="3183669" y="2686051"/>
            <a:ext cx="159900" cy="220256"/>
            <a:chOff x="1525319" y="4060347"/>
            <a:chExt cx="159900" cy="220256"/>
          </a:xfrm>
        </p:grpSpPr>
        <p:grpSp>
          <p:nvGrpSpPr>
            <p:cNvPr id="212" name="Group 211">
              <a:extLst>
                <a:ext uri="{FF2B5EF4-FFF2-40B4-BE49-F238E27FC236}">
                  <a16:creationId xmlns:a16="http://schemas.microsoft.com/office/drawing/2014/main" id="{030F8B74-893B-4453-AA8E-CA112960322A}"/>
                </a:ext>
              </a:extLst>
            </p:cNvPr>
            <p:cNvGrpSpPr/>
            <p:nvPr/>
          </p:nvGrpSpPr>
          <p:grpSpPr>
            <a:xfrm>
              <a:off x="1525319" y="4234884"/>
              <a:ext cx="159900" cy="45719"/>
              <a:chOff x="840867" y="3822026"/>
              <a:chExt cx="196293" cy="108380"/>
            </a:xfrm>
          </p:grpSpPr>
          <p:cxnSp>
            <p:nvCxnSpPr>
              <p:cNvPr id="214" name="Straight Connector 213">
                <a:extLst>
                  <a:ext uri="{FF2B5EF4-FFF2-40B4-BE49-F238E27FC236}">
                    <a16:creationId xmlns:a16="http://schemas.microsoft.com/office/drawing/2014/main" id="{C47C3A83-EDCA-459E-993F-4FC234AB9717}"/>
                  </a:ext>
                </a:extLst>
              </p:cNvPr>
              <p:cNvCxnSpPr>
                <a:cxnSpLocks/>
              </p:cNvCxnSpPr>
              <p:nvPr/>
            </p:nvCxnSpPr>
            <p:spPr>
              <a:xfrm>
                <a:off x="840867" y="3822026"/>
                <a:ext cx="19629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BCCC015-A297-4426-8F6C-B4E0CF10D7DD}"/>
                  </a:ext>
                </a:extLst>
              </p:cNvPr>
              <p:cNvCxnSpPr>
                <a:cxnSpLocks/>
              </p:cNvCxnSpPr>
              <p:nvPr/>
            </p:nvCxnSpPr>
            <p:spPr>
              <a:xfrm>
                <a:off x="860725" y="3874858"/>
                <a:ext cx="15657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43ACB6E-F8E4-466F-B325-DCE39F52B75F}"/>
                  </a:ext>
                </a:extLst>
              </p:cNvPr>
              <p:cNvCxnSpPr>
                <a:cxnSpLocks/>
              </p:cNvCxnSpPr>
              <p:nvPr/>
            </p:nvCxnSpPr>
            <p:spPr>
              <a:xfrm>
                <a:off x="886101" y="3930406"/>
                <a:ext cx="10582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13" name="Straight Connector 212">
              <a:extLst>
                <a:ext uri="{FF2B5EF4-FFF2-40B4-BE49-F238E27FC236}">
                  <a16:creationId xmlns:a16="http://schemas.microsoft.com/office/drawing/2014/main" id="{F930A4F5-CFD3-49F1-ADDB-25C6BC4A8C17}"/>
                </a:ext>
              </a:extLst>
            </p:cNvPr>
            <p:cNvCxnSpPr>
              <a:cxnSpLocks/>
            </p:cNvCxnSpPr>
            <p:nvPr/>
          </p:nvCxnSpPr>
          <p:spPr>
            <a:xfrm flipV="1">
              <a:off x="1605269" y="4060347"/>
              <a:ext cx="0" cy="17453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17" name="Straight Connector 216">
            <a:extLst>
              <a:ext uri="{FF2B5EF4-FFF2-40B4-BE49-F238E27FC236}">
                <a16:creationId xmlns:a16="http://schemas.microsoft.com/office/drawing/2014/main" id="{1D3711C4-8353-471C-8E35-8D1449138A88}"/>
              </a:ext>
            </a:extLst>
          </p:cNvPr>
          <p:cNvCxnSpPr>
            <a:cxnSpLocks/>
          </p:cNvCxnSpPr>
          <p:nvPr/>
        </p:nvCxnSpPr>
        <p:spPr>
          <a:xfrm>
            <a:off x="3438645" y="2681658"/>
            <a:ext cx="0" cy="350505"/>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6D0A5ED-EDC6-4EFC-8C87-D3D4A9090433}"/>
              </a:ext>
            </a:extLst>
          </p:cNvPr>
          <p:cNvCxnSpPr>
            <a:cxnSpLocks/>
          </p:cNvCxnSpPr>
          <p:nvPr/>
        </p:nvCxnSpPr>
        <p:spPr>
          <a:xfrm>
            <a:off x="4068124" y="2681658"/>
            <a:ext cx="0" cy="350505"/>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31685A8-BD34-43AA-947A-7F7E8FD5408D}"/>
              </a:ext>
            </a:extLst>
          </p:cNvPr>
          <p:cNvCxnSpPr>
            <a:cxnSpLocks/>
          </p:cNvCxnSpPr>
          <p:nvPr/>
        </p:nvCxnSpPr>
        <p:spPr>
          <a:xfrm>
            <a:off x="4263455" y="1728612"/>
            <a:ext cx="0" cy="1408288"/>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8421C54-8F66-4AFF-8CA0-78F0E5577F9E}"/>
              </a:ext>
            </a:extLst>
          </p:cNvPr>
          <p:cNvCxnSpPr>
            <a:cxnSpLocks/>
          </p:cNvCxnSpPr>
          <p:nvPr/>
        </p:nvCxnSpPr>
        <p:spPr>
          <a:xfrm>
            <a:off x="4604837" y="1362961"/>
            <a:ext cx="0" cy="1901009"/>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1D656A3-0BE0-4F96-99EA-97445644D585}"/>
              </a:ext>
            </a:extLst>
          </p:cNvPr>
          <p:cNvCxnSpPr>
            <a:cxnSpLocks/>
          </p:cNvCxnSpPr>
          <p:nvPr/>
        </p:nvCxnSpPr>
        <p:spPr>
          <a:xfrm>
            <a:off x="4163270" y="3133725"/>
            <a:ext cx="103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7E0AE89-6301-4A70-912C-E5E05545E2AC}"/>
              </a:ext>
            </a:extLst>
          </p:cNvPr>
          <p:cNvCxnSpPr>
            <a:cxnSpLocks/>
          </p:cNvCxnSpPr>
          <p:nvPr/>
        </p:nvCxnSpPr>
        <p:spPr>
          <a:xfrm>
            <a:off x="4163270" y="3256514"/>
            <a:ext cx="439665" cy="0"/>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7461EE8-25EE-46B5-BB5A-D5277C5BF9AA}"/>
              </a:ext>
            </a:extLst>
          </p:cNvPr>
          <p:cNvCxnSpPr>
            <a:cxnSpLocks/>
          </p:cNvCxnSpPr>
          <p:nvPr/>
        </p:nvCxnSpPr>
        <p:spPr>
          <a:xfrm>
            <a:off x="5065821" y="1347729"/>
            <a:ext cx="53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9EEEDDD-7EF4-490A-83CC-A995F6222DD1}"/>
              </a:ext>
            </a:extLst>
          </p:cNvPr>
          <p:cNvCxnSpPr>
            <a:cxnSpLocks/>
          </p:cNvCxnSpPr>
          <p:nvPr/>
        </p:nvCxnSpPr>
        <p:spPr>
          <a:xfrm>
            <a:off x="5071562" y="1344431"/>
            <a:ext cx="0" cy="2015294"/>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5FC8474D-DFFB-4767-8CD8-4F58314E644D}"/>
              </a:ext>
            </a:extLst>
          </p:cNvPr>
          <p:cNvCxnSpPr>
            <a:cxnSpLocks/>
          </p:cNvCxnSpPr>
          <p:nvPr/>
        </p:nvCxnSpPr>
        <p:spPr>
          <a:xfrm>
            <a:off x="5065821" y="1738254"/>
            <a:ext cx="53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D92F21C-372F-489E-8BBF-140FC64C1705}"/>
              </a:ext>
            </a:extLst>
          </p:cNvPr>
          <p:cNvCxnSpPr>
            <a:cxnSpLocks/>
          </p:cNvCxnSpPr>
          <p:nvPr/>
        </p:nvCxnSpPr>
        <p:spPr>
          <a:xfrm>
            <a:off x="4171483" y="3361806"/>
            <a:ext cx="902551" cy="0"/>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82D36AB-2709-4326-B88D-90C933153ACE}"/>
              </a:ext>
            </a:extLst>
          </p:cNvPr>
          <p:cNvCxnSpPr>
            <a:cxnSpLocks/>
          </p:cNvCxnSpPr>
          <p:nvPr/>
        </p:nvCxnSpPr>
        <p:spPr>
          <a:xfrm>
            <a:off x="4163270" y="3462336"/>
            <a:ext cx="1526843" cy="0"/>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F040A66-6D56-4EE1-8F68-96A9CC02C2A6}"/>
              </a:ext>
            </a:extLst>
          </p:cNvPr>
          <p:cNvCxnSpPr>
            <a:cxnSpLocks/>
          </p:cNvCxnSpPr>
          <p:nvPr/>
        </p:nvCxnSpPr>
        <p:spPr>
          <a:xfrm>
            <a:off x="4163270" y="3571875"/>
            <a:ext cx="1605425" cy="0"/>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sp>
        <p:nvSpPr>
          <p:cNvPr id="266" name="Oval 265">
            <a:extLst>
              <a:ext uri="{FF2B5EF4-FFF2-40B4-BE49-F238E27FC236}">
                <a16:creationId xmlns:a16="http://schemas.microsoft.com/office/drawing/2014/main" id="{3229F594-4960-41D1-8189-5CFE9BFA56DE}"/>
              </a:ext>
            </a:extLst>
          </p:cNvPr>
          <p:cNvSpPr/>
          <p:nvPr/>
        </p:nvSpPr>
        <p:spPr>
          <a:xfrm flipV="1">
            <a:off x="5478645" y="1330978"/>
            <a:ext cx="25200" cy="25200"/>
          </a:xfrm>
          <a:prstGeom prst="ellips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8" name="Oval 267">
            <a:extLst>
              <a:ext uri="{FF2B5EF4-FFF2-40B4-BE49-F238E27FC236}">
                <a16:creationId xmlns:a16="http://schemas.microsoft.com/office/drawing/2014/main" id="{F697DDB6-6448-483F-B664-FC8F33A09003}"/>
              </a:ext>
            </a:extLst>
          </p:cNvPr>
          <p:cNvSpPr/>
          <p:nvPr/>
        </p:nvSpPr>
        <p:spPr>
          <a:xfrm flipV="1">
            <a:off x="5478645" y="1728647"/>
            <a:ext cx="25200" cy="25200"/>
          </a:xfrm>
          <a:prstGeom prst="ellips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9" name="TextBox 268">
            <a:extLst>
              <a:ext uri="{FF2B5EF4-FFF2-40B4-BE49-F238E27FC236}">
                <a16:creationId xmlns:a16="http://schemas.microsoft.com/office/drawing/2014/main" id="{8A108AE6-B643-4957-9A21-E07C6D304B01}"/>
              </a:ext>
            </a:extLst>
          </p:cNvPr>
          <p:cNvSpPr txBox="1"/>
          <p:nvPr/>
        </p:nvSpPr>
        <p:spPr>
          <a:xfrm>
            <a:off x="5555233" y="1160154"/>
            <a:ext cx="293035" cy="215444"/>
          </a:xfrm>
          <a:prstGeom prst="rect">
            <a:avLst/>
          </a:prstGeom>
          <a:noFill/>
        </p:spPr>
        <p:txBody>
          <a:bodyPr wrap="square" rtlCol="0">
            <a:spAutoFit/>
          </a:bodyPr>
          <a:lstStyle/>
          <a:p>
            <a:pPr algn="r"/>
            <a:r>
              <a:rPr lang="en-US" sz="800" dirty="0"/>
              <a:t>Tº</a:t>
            </a:r>
            <a:endParaRPr lang="en-IN" sz="800" dirty="0"/>
          </a:p>
        </p:txBody>
      </p:sp>
      <p:sp>
        <p:nvSpPr>
          <p:cNvPr id="270" name="TextBox 269">
            <a:extLst>
              <a:ext uri="{FF2B5EF4-FFF2-40B4-BE49-F238E27FC236}">
                <a16:creationId xmlns:a16="http://schemas.microsoft.com/office/drawing/2014/main" id="{D786A19C-1943-4215-92C7-1819F79FB6FD}"/>
              </a:ext>
            </a:extLst>
          </p:cNvPr>
          <p:cNvSpPr txBox="1"/>
          <p:nvPr/>
        </p:nvSpPr>
        <p:spPr>
          <a:xfrm>
            <a:off x="5560940" y="1562807"/>
            <a:ext cx="293035" cy="215444"/>
          </a:xfrm>
          <a:prstGeom prst="rect">
            <a:avLst/>
          </a:prstGeom>
          <a:noFill/>
        </p:spPr>
        <p:txBody>
          <a:bodyPr wrap="square" rtlCol="0">
            <a:spAutoFit/>
          </a:bodyPr>
          <a:lstStyle/>
          <a:p>
            <a:pPr algn="r"/>
            <a:r>
              <a:rPr lang="en-US" sz="800" dirty="0"/>
              <a:t>Tº</a:t>
            </a:r>
            <a:endParaRPr lang="en-IN" sz="800" dirty="0"/>
          </a:p>
        </p:txBody>
      </p:sp>
      <p:cxnSp>
        <p:nvCxnSpPr>
          <p:cNvPr id="271" name="Straight Connector 270">
            <a:extLst>
              <a:ext uri="{FF2B5EF4-FFF2-40B4-BE49-F238E27FC236}">
                <a16:creationId xmlns:a16="http://schemas.microsoft.com/office/drawing/2014/main" id="{6B13D181-5199-419F-8245-E29574FB85EB}"/>
              </a:ext>
            </a:extLst>
          </p:cNvPr>
          <p:cNvCxnSpPr>
            <a:cxnSpLocks/>
          </p:cNvCxnSpPr>
          <p:nvPr/>
        </p:nvCxnSpPr>
        <p:spPr>
          <a:xfrm>
            <a:off x="2104455" y="1844662"/>
            <a:ext cx="0" cy="1289063"/>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1B44506-A46A-42E3-B284-FBBBB41799B8}"/>
              </a:ext>
            </a:extLst>
          </p:cNvPr>
          <p:cNvCxnSpPr>
            <a:cxnSpLocks/>
          </p:cNvCxnSpPr>
          <p:nvPr/>
        </p:nvCxnSpPr>
        <p:spPr>
          <a:xfrm>
            <a:off x="2104446" y="3133725"/>
            <a:ext cx="11395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6D5BE3E-B8E6-403C-953E-64C340347BF9}"/>
              </a:ext>
            </a:extLst>
          </p:cNvPr>
          <p:cNvCxnSpPr>
            <a:cxnSpLocks/>
            <a:endCxn id="183" idx="0"/>
          </p:cNvCxnSpPr>
          <p:nvPr/>
        </p:nvCxnSpPr>
        <p:spPr>
          <a:xfrm>
            <a:off x="3706542" y="3611298"/>
            <a:ext cx="0" cy="197675"/>
          </a:xfrm>
          <a:prstGeom prst="line">
            <a:avLst/>
          </a:prstGeom>
          <a:ln>
            <a:solidFill>
              <a:srgbClr val="00AEC7"/>
            </a:solidFill>
          </a:ln>
        </p:spPr>
        <p:style>
          <a:lnRef idx="1">
            <a:schemeClr val="accent1"/>
          </a:lnRef>
          <a:fillRef idx="0">
            <a:schemeClr val="accent1"/>
          </a:fillRef>
          <a:effectRef idx="0">
            <a:schemeClr val="accent1"/>
          </a:effectRef>
          <a:fontRef idx="minor">
            <a:schemeClr val="tx1"/>
          </a:fontRef>
        </p:style>
      </p:cxnSp>
      <p:grpSp>
        <p:nvGrpSpPr>
          <p:cNvPr id="302" name="Group 301">
            <a:extLst>
              <a:ext uri="{FF2B5EF4-FFF2-40B4-BE49-F238E27FC236}">
                <a16:creationId xmlns:a16="http://schemas.microsoft.com/office/drawing/2014/main" id="{53432C5A-A27D-4CDB-A1A3-44605E7E40E4}"/>
              </a:ext>
            </a:extLst>
          </p:cNvPr>
          <p:cNvGrpSpPr/>
          <p:nvPr/>
        </p:nvGrpSpPr>
        <p:grpSpPr>
          <a:xfrm>
            <a:off x="1098039" y="3993877"/>
            <a:ext cx="195179" cy="584595"/>
            <a:chOff x="1532213" y="3939873"/>
            <a:chExt cx="195179" cy="584595"/>
          </a:xfrm>
        </p:grpSpPr>
        <p:grpSp>
          <p:nvGrpSpPr>
            <p:cNvPr id="283" name="Group 282">
              <a:extLst>
                <a:ext uri="{FF2B5EF4-FFF2-40B4-BE49-F238E27FC236}">
                  <a16:creationId xmlns:a16="http://schemas.microsoft.com/office/drawing/2014/main" id="{DD0C0411-2245-4615-AE90-C8459E9F0206}"/>
                </a:ext>
              </a:extLst>
            </p:cNvPr>
            <p:cNvGrpSpPr/>
            <p:nvPr/>
          </p:nvGrpSpPr>
          <p:grpSpPr>
            <a:xfrm>
              <a:off x="1566659" y="3943673"/>
              <a:ext cx="127012" cy="170899"/>
              <a:chOff x="265398" y="3158205"/>
              <a:chExt cx="170193" cy="238951"/>
            </a:xfrm>
          </p:grpSpPr>
          <p:sp>
            <p:nvSpPr>
              <p:cNvPr id="284" name="Rectangle 283">
                <a:extLst>
                  <a:ext uri="{FF2B5EF4-FFF2-40B4-BE49-F238E27FC236}">
                    <a16:creationId xmlns:a16="http://schemas.microsoft.com/office/drawing/2014/main" id="{7450752E-177A-4CB7-B2AC-E1958F3B816E}"/>
                  </a:ext>
                </a:extLst>
              </p:cNvPr>
              <p:cNvSpPr/>
              <p:nvPr/>
            </p:nvSpPr>
            <p:spPr>
              <a:xfrm>
                <a:off x="302824" y="3158205"/>
                <a:ext cx="98948" cy="23895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5" name="Straight Connector 284">
                <a:extLst>
                  <a:ext uri="{FF2B5EF4-FFF2-40B4-BE49-F238E27FC236}">
                    <a16:creationId xmlns:a16="http://schemas.microsoft.com/office/drawing/2014/main" id="{1E87060D-B48F-4F86-8D04-961E07F150C7}"/>
                  </a:ext>
                </a:extLst>
              </p:cNvPr>
              <p:cNvCxnSpPr>
                <a:cxnSpLocks/>
              </p:cNvCxnSpPr>
              <p:nvPr/>
            </p:nvCxnSpPr>
            <p:spPr>
              <a:xfrm>
                <a:off x="265398" y="3211885"/>
                <a:ext cx="170193" cy="12283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574C679-8BD2-44F1-8FFB-B8C9B83295F7}"/>
                  </a:ext>
                </a:extLst>
              </p:cNvPr>
              <p:cNvCxnSpPr/>
              <p:nvPr/>
            </p:nvCxnSpPr>
            <p:spPr>
              <a:xfrm flipV="1">
                <a:off x="435591" y="3330906"/>
                <a:ext cx="0" cy="6244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88" name="Straight Connector 287">
              <a:extLst>
                <a:ext uri="{FF2B5EF4-FFF2-40B4-BE49-F238E27FC236}">
                  <a16:creationId xmlns:a16="http://schemas.microsoft.com/office/drawing/2014/main" id="{B78EA7D0-AF61-47E0-9C20-AE3D1C4D0BE6}"/>
                </a:ext>
              </a:extLst>
            </p:cNvPr>
            <p:cNvCxnSpPr>
              <a:cxnSpLocks/>
            </p:cNvCxnSpPr>
            <p:nvPr/>
          </p:nvCxnSpPr>
          <p:spPr>
            <a:xfrm flipV="1">
              <a:off x="1630167" y="4117550"/>
              <a:ext cx="0" cy="158844"/>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E4697A2A-13DF-4E90-B760-981A204B8240}"/>
                </a:ext>
              </a:extLst>
            </p:cNvPr>
            <p:cNvCxnSpPr>
              <a:cxnSpLocks/>
            </p:cNvCxnSpPr>
            <p:nvPr/>
          </p:nvCxnSpPr>
          <p:spPr>
            <a:xfrm>
              <a:off x="1630167" y="4286069"/>
              <a:ext cx="0" cy="238399"/>
            </a:xfrm>
            <a:prstGeom prst="line">
              <a:avLst/>
            </a:prstGeom>
            <a:ln>
              <a:solidFill>
                <a:srgbClr val="007E3A"/>
              </a:solidFill>
              <a:headEnd type="triangle" w="sm" len="sm"/>
              <a:tailEnd w="med" len="lg"/>
            </a:ln>
          </p:spPr>
          <p:style>
            <a:lnRef idx="1">
              <a:schemeClr val="accent1"/>
            </a:lnRef>
            <a:fillRef idx="0">
              <a:schemeClr val="accent1"/>
            </a:fillRef>
            <a:effectRef idx="0">
              <a:schemeClr val="accent1"/>
            </a:effectRef>
            <a:fontRef idx="minor">
              <a:schemeClr val="tx1"/>
            </a:fontRef>
          </p:style>
        </p:cxnSp>
        <p:sp>
          <p:nvSpPr>
            <p:cNvPr id="290" name="Oval 289">
              <a:extLst>
                <a:ext uri="{FF2B5EF4-FFF2-40B4-BE49-F238E27FC236}">
                  <a16:creationId xmlns:a16="http://schemas.microsoft.com/office/drawing/2014/main" id="{0D3CC660-DB65-4B9F-9928-1CB7C399010C}"/>
                </a:ext>
              </a:extLst>
            </p:cNvPr>
            <p:cNvSpPr/>
            <p:nvPr/>
          </p:nvSpPr>
          <p:spPr>
            <a:xfrm>
              <a:off x="1532213" y="4185739"/>
              <a:ext cx="195179" cy="195179"/>
            </a:xfrm>
            <a:prstGeom prst="ellipse">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E521470C-9FD5-4C72-8F24-556A5CC2F5D1}"/>
                </a:ext>
              </a:extLst>
            </p:cNvPr>
            <p:cNvSpPr/>
            <p:nvPr/>
          </p:nvSpPr>
          <p:spPr>
            <a:xfrm>
              <a:off x="1659665" y="4252855"/>
              <a:ext cx="45719" cy="4571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3" name="Straight Connector 292">
              <a:extLst>
                <a:ext uri="{FF2B5EF4-FFF2-40B4-BE49-F238E27FC236}">
                  <a16:creationId xmlns:a16="http://schemas.microsoft.com/office/drawing/2014/main" id="{2211E48C-5402-401C-94D5-70B56DF2C6D9}"/>
                </a:ext>
              </a:extLst>
            </p:cNvPr>
            <p:cNvCxnSpPr/>
            <p:nvPr/>
          </p:nvCxnSpPr>
          <p:spPr>
            <a:xfrm flipV="1">
              <a:off x="1566659" y="3939873"/>
              <a:ext cx="0" cy="4465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96" name="Straight Connector 295">
            <a:extLst>
              <a:ext uri="{FF2B5EF4-FFF2-40B4-BE49-F238E27FC236}">
                <a16:creationId xmlns:a16="http://schemas.microsoft.com/office/drawing/2014/main" id="{7B373716-924A-4453-A747-2B9938C4B32A}"/>
              </a:ext>
            </a:extLst>
          </p:cNvPr>
          <p:cNvCxnSpPr>
            <a:cxnSpLocks/>
          </p:cNvCxnSpPr>
          <p:nvPr/>
        </p:nvCxnSpPr>
        <p:spPr>
          <a:xfrm>
            <a:off x="1195993" y="3309937"/>
            <a:ext cx="1233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A80E3A9-F109-42A9-BB9F-26EDD434CE42}"/>
              </a:ext>
            </a:extLst>
          </p:cNvPr>
          <p:cNvCxnSpPr>
            <a:cxnSpLocks/>
          </p:cNvCxnSpPr>
          <p:nvPr/>
        </p:nvCxnSpPr>
        <p:spPr>
          <a:xfrm>
            <a:off x="1195993" y="3619500"/>
            <a:ext cx="48509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0635D76A-10E2-4323-B497-73BE570C7F22}"/>
              </a:ext>
            </a:extLst>
          </p:cNvPr>
          <p:cNvGrpSpPr/>
          <p:nvPr/>
        </p:nvGrpSpPr>
        <p:grpSpPr>
          <a:xfrm>
            <a:off x="1117396" y="4578472"/>
            <a:ext cx="159900" cy="45719"/>
            <a:chOff x="840867" y="3822026"/>
            <a:chExt cx="196293" cy="108380"/>
          </a:xfrm>
        </p:grpSpPr>
        <p:cxnSp>
          <p:nvCxnSpPr>
            <p:cNvPr id="306" name="Straight Connector 305">
              <a:extLst>
                <a:ext uri="{FF2B5EF4-FFF2-40B4-BE49-F238E27FC236}">
                  <a16:creationId xmlns:a16="http://schemas.microsoft.com/office/drawing/2014/main" id="{83DA39C1-FA16-40E1-A7ED-CF16A54E742F}"/>
                </a:ext>
              </a:extLst>
            </p:cNvPr>
            <p:cNvCxnSpPr>
              <a:cxnSpLocks/>
            </p:cNvCxnSpPr>
            <p:nvPr/>
          </p:nvCxnSpPr>
          <p:spPr>
            <a:xfrm>
              <a:off x="840867" y="3822026"/>
              <a:ext cx="19629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17B6319-9676-4BD4-952A-089FF06B0C0C}"/>
                </a:ext>
              </a:extLst>
            </p:cNvPr>
            <p:cNvCxnSpPr>
              <a:cxnSpLocks/>
            </p:cNvCxnSpPr>
            <p:nvPr/>
          </p:nvCxnSpPr>
          <p:spPr>
            <a:xfrm>
              <a:off x="860725" y="3874858"/>
              <a:ext cx="15657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152CA27-4B4F-4061-A438-F506F4840601}"/>
                </a:ext>
              </a:extLst>
            </p:cNvPr>
            <p:cNvCxnSpPr>
              <a:cxnSpLocks/>
            </p:cNvCxnSpPr>
            <p:nvPr/>
          </p:nvCxnSpPr>
          <p:spPr>
            <a:xfrm>
              <a:off x="886101" y="3930406"/>
              <a:ext cx="10582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313" name="TextBox 312">
            <a:extLst>
              <a:ext uri="{FF2B5EF4-FFF2-40B4-BE49-F238E27FC236}">
                <a16:creationId xmlns:a16="http://schemas.microsoft.com/office/drawing/2014/main" id="{FEE717D8-0FEB-43DB-8253-9A49F33FE928}"/>
              </a:ext>
            </a:extLst>
          </p:cNvPr>
          <p:cNvSpPr txBox="1"/>
          <p:nvPr/>
        </p:nvSpPr>
        <p:spPr>
          <a:xfrm>
            <a:off x="4403676" y="3530021"/>
            <a:ext cx="1227674" cy="215444"/>
          </a:xfrm>
          <a:prstGeom prst="rect">
            <a:avLst/>
          </a:prstGeom>
          <a:noFill/>
        </p:spPr>
        <p:txBody>
          <a:bodyPr wrap="square" rtlCol="0">
            <a:spAutoFit/>
          </a:bodyPr>
          <a:lstStyle/>
          <a:p>
            <a:pPr algn="r"/>
            <a:r>
              <a:rPr lang="en-US" sz="800"/>
              <a:t>Temperature sensing</a:t>
            </a:r>
            <a:endParaRPr lang="en-IN" sz="800"/>
          </a:p>
        </p:txBody>
      </p:sp>
      <p:sp>
        <p:nvSpPr>
          <p:cNvPr id="314" name="TextBox 313">
            <a:extLst>
              <a:ext uri="{FF2B5EF4-FFF2-40B4-BE49-F238E27FC236}">
                <a16:creationId xmlns:a16="http://schemas.microsoft.com/office/drawing/2014/main" id="{9797D2E9-8F16-4E96-A1FD-62410CDF8BD3}"/>
              </a:ext>
            </a:extLst>
          </p:cNvPr>
          <p:cNvSpPr txBox="1"/>
          <p:nvPr/>
        </p:nvSpPr>
        <p:spPr>
          <a:xfrm>
            <a:off x="4995867" y="2961890"/>
            <a:ext cx="687712" cy="338554"/>
          </a:xfrm>
          <a:prstGeom prst="rect">
            <a:avLst/>
          </a:prstGeom>
          <a:noFill/>
        </p:spPr>
        <p:txBody>
          <a:bodyPr wrap="square" rtlCol="0">
            <a:spAutoFit/>
          </a:bodyPr>
          <a:lstStyle/>
          <a:p>
            <a:r>
              <a:rPr lang="en-US" sz="800"/>
              <a:t>Control pilot proxy</a:t>
            </a:r>
            <a:endParaRPr lang="en-IN" sz="800"/>
          </a:p>
        </p:txBody>
      </p:sp>
      <p:cxnSp>
        <p:nvCxnSpPr>
          <p:cNvPr id="325" name="Straight Connector 324">
            <a:extLst>
              <a:ext uri="{FF2B5EF4-FFF2-40B4-BE49-F238E27FC236}">
                <a16:creationId xmlns:a16="http://schemas.microsoft.com/office/drawing/2014/main" id="{0E3D02DE-95A4-4C7E-BA73-98A632B0B851}"/>
              </a:ext>
            </a:extLst>
          </p:cNvPr>
          <p:cNvCxnSpPr>
            <a:cxnSpLocks/>
          </p:cNvCxnSpPr>
          <p:nvPr/>
        </p:nvCxnSpPr>
        <p:spPr>
          <a:xfrm>
            <a:off x="1808088" y="3619500"/>
            <a:ext cx="617401" cy="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Connector: Elbow 327">
            <a:extLst>
              <a:ext uri="{FF2B5EF4-FFF2-40B4-BE49-F238E27FC236}">
                <a16:creationId xmlns:a16="http://schemas.microsoft.com/office/drawing/2014/main" id="{C8C9AFB5-5E71-4751-A716-A232362BB9F0}"/>
              </a:ext>
            </a:extLst>
          </p:cNvPr>
          <p:cNvCxnSpPr>
            <a:cxnSpLocks/>
            <a:stCxn id="316" idx="2"/>
            <a:endCxn id="182" idx="1"/>
          </p:cNvCxnSpPr>
          <p:nvPr/>
        </p:nvCxnSpPr>
        <p:spPr>
          <a:xfrm rot="5400000" flipH="1" flipV="1">
            <a:off x="2293376" y="2774482"/>
            <a:ext cx="408262" cy="1504612"/>
          </a:xfrm>
          <a:prstGeom prst="bentConnector4">
            <a:avLst>
              <a:gd name="adj1" fmla="val -55993"/>
              <a:gd name="adj2" fmla="val 81161"/>
            </a:avLst>
          </a:prstGeom>
          <a:ln>
            <a:solidFill>
              <a:srgbClr val="00AEC7"/>
            </a:solidFil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4F9DD817-DB7D-4434-83DC-FC8583EFA69B}"/>
              </a:ext>
            </a:extLst>
          </p:cNvPr>
          <p:cNvSpPr txBox="1"/>
          <p:nvPr/>
        </p:nvSpPr>
        <p:spPr>
          <a:xfrm>
            <a:off x="162799" y="1234516"/>
            <a:ext cx="773256" cy="215444"/>
          </a:xfrm>
          <a:prstGeom prst="rect">
            <a:avLst/>
          </a:prstGeom>
          <a:noFill/>
        </p:spPr>
        <p:txBody>
          <a:bodyPr wrap="square" rtlCol="0">
            <a:spAutoFit/>
          </a:bodyPr>
          <a:lstStyle/>
          <a:p>
            <a:pPr algn="r"/>
            <a:r>
              <a:rPr lang="en-US" sz="800"/>
              <a:t>Main isolator</a:t>
            </a:r>
            <a:endParaRPr lang="en-IN" sz="800"/>
          </a:p>
        </p:txBody>
      </p:sp>
      <p:sp>
        <p:nvSpPr>
          <p:cNvPr id="277" name="Rectangle 276">
            <a:extLst>
              <a:ext uri="{FF2B5EF4-FFF2-40B4-BE49-F238E27FC236}">
                <a16:creationId xmlns:a16="http://schemas.microsoft.com/office/drawing/2014/main" id="{F59A972B-BE77-4F69-B189-F0A5998D118E}"/>
              </a:ext>
            </a:extLst>
          </p:cNvPr>
          <p:cNvSpPr/>
          <p:nvPr/>
        </p:nvSpPr>
        <p:spPr>
          <a:xfrm>
            <a:off x="2105327" y="3174010"/>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24 V Aux PSU</a:t>
            </a:r>
            <a:endParaRPr lang="en-IN" sz="800">
              <a:solidFill>
                <a:schemeClr val="tx1"/>
              </a:solidFill>
            </a:endParaRPr>
          </a:p>
        </p:txBody>
      </p:sp>
      <p:sp>
        <p:nvSpPr>
          <p:cNvPr id="278" name="Rectangle 277">
            <a:extLst>
              <a:ext uri="{FF2B5EF4-FFF2-40B4-BE49-F238E27FC236}">
                <a16:creationId xmlns:a16="http://schemas.microsoft.com/office/drawing/2014/main" id="{6F44E95F-1A34-4233-B85F-CD5C1C715385}"/>
              </a:ext>
            </a:extLst>
          </p:cNvPr>
          <p:cNvSpPr/>
          <p:nvPr/>
        </p:nvSpPr>
        <p:spPr>
          <a:xfrm>
            <a:off x="2105327" y="3487610"/>
            <a:ext cx="514248" cy="26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Heater</a:t>
            </a:r>
            <a:endParaRPr lang="en-IN" sz="800">
              <a:solidFill>
                <a:schemeClr val="tx1"/>
              </a:solidFill>
            </a:endParaRPr>
          </a:p>
        </p:txBody>
      </p:sp>
      <p:sp>
        <p:nvSpPr>
          <p:cNvPr id="333" name="Oval 332">
            <a:extLst>
              <a:ext uri="{FF2B5EF4-FFF2-40B4-BE49-F238E27FC236}">
                <a16:creationId xmlns:a16="http://schemas.microsoft.com/office/drawing/2014/main" id="{27327904-4E70-4083-B54F-72252741BB32}"/>
              </a:ext>
            </a:extLst>
          </p:cNvPr>
          <p:cNvSpPr/>
          <p:nvPr/>
        </p:nvSpPr>
        <p:spPr>
          <a:xfrm>
            <a:off x="1176249" y="1700251"/>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4" name="Oval 333">
            <a:extLst>
              <a:ext uri="{FF2B5EF4-FFF2-40B4-BE49-F238E27FC236}">
                <a16:creationId xmlns:a16="http://schemas.microsoft.com/office/drawing/2014/main" id="{4976FA56-5929-4277-A0A6-4A0D013F3F3A}"/>
              </a:ext>
            </a:extLst>
          </p:cNvPr>
          <p:cNvSpPr/>
          <p:nvPr/>
        </p:nvSpPr>
        <p:spPr>
          <a:xfrm>
            <a:off x="2324736" y="1540708"/>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5" name="Oval 334">
            <a:extLst>
              <a:ext uri="{FF2B5EF4-FFF2-40B4-BE49-F238E27FC236}">
                <a16:creationId xmlns:a16="http://schemas.microsoft.com/office/drawing/2014/main" id="{993B00F5-E304-495B-B634-50D170D3410E}"/>
              </a:ext>
            </a:extLst>
          </p:cNvPr>
          <p:cNvSpPr/>
          <p:nvPr/>
        </p:nvSpPr>
        <p:spPr>
          <a:xfrm>
            <a:off x="2324736" y="1850270"/>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6" name="Oval 335">
            <a:extLst>
              <a:ext uri="{FF2B5EF4-FFF2-40B4-BE49-F238E27FC236}">
                <a16:creationId xmlns:a16="http://schemas.microsoft.com/office/drawing/2014/main" id="{82BD7471-2AAA-47FC-9892-E95437ABCF61}"/>
              </a:ext>
            </a:extLst>
          </p:cNvPr>
          <p:cNvSpPr/>
          <p:nvPr/>
        </p:nvSpPr>
        <p:spPr>
          <a:xfrm>
            <a:off x="3008155" y="1540708"/>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7" name="Oval 336">
            <a:extLst>
              <a:ext uri="{FF2B5EF4-FFF2-40B4-BE49-F238E27FC236}">
                <a16:creationId xmlns:a16="http://schemas.microsoft.com/office/drawing/2014/main" id="{E42A3500-586A-4DDE-9DAD-8EBD278BAD42}"/>
              </a:ext>
            </a:extLst>
          </p:cNvPr>
          <p:cNvSpPr/>
          <p:nvPr/>
        </p:nvSpPr>
        <p:spPr>
          <a:xfrm>
            <a:off x="3008155" y="1850270"/>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8" name="Oval 337">
            <a:extLst>
              <a:ext uri="{FF2B5EF4-FFF2-40B4-BE49-F238E27FC236}">
                <a16:creationId xmlns:a16="http://schemas.microsoft.com/office/drawing/2014/main" id="{BEADA653-2965-4476-8B6E-69EDE786A97E}"/>
              </a:ext>
            </a:extLst>
          </p:cNvPr>
          <p:cNvSpPr/>
          <p:nvPr/>
        </p:nvSpPr>
        <p:spPr>
          <a:xfrm>
            <a:off x="2324736" y="1697870"/>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9" name="Oval 338">
            <a:extLst>
              <a:ext uri="{FF2B5EF4-FFF2-40B4-BE49-F238E27FC236}">
                <a16:creationId xmlns:a16="http://schemas.microsoft.com/office/drawing/2014/main" id="{1DB78F42-2A8D-43A1-8719-26FF2956E317}"/>
              </a:ext>
            </a:extLst>
          </p:cNvPr>
          <p:cNvSpPr/>
          <p:nvPr/>
        </p:nvSpPr>
        <p:spPr>
          <a:xfrm>
            <a:off x="3008155" y="1231146"/>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0" name="Oval 339">
            <a:extLst>
              <a:ext uri="{FF2B5EF4-FFF2-40B4-BE49-F238E27FC236}">
                <a16:creationId xmlns:a16="http://schemas.microsoft.com/office/drawing/2014/main" id="{A8C2F2C0-B9CD-4CA6-99A1-6E3484CB88C9}"/>
              </a:ext>
            </a:extLst>
          </p:cNvPr>
          <p:cNvSpPr/>
          <p:nvPr/>
        </p:nvSpPr>
        <p:spPr>
          <a:xfrm>
            <a:off x="3234374" y="1231146"/>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1" name="Oval 340">
            <a:extLst>
              <a:ext uri="{FF2B5EF4-FFF2-40B4-BE49-F238E27FC236}">
                <a16:creationId xmlns:a16="http://schemas.microsoft.com/office/drawing/2014/main" id="{F8CCCB3A-4A35-41BD-A2E8-F84E203657AE}"/>
              </a:ext>
            </a:extLst>
          </p:cNvPr>
          <p:cNvSpPr/>
          <p:nvPr/>
        </p:nvSpPr>
        <p:spPr>
          <a:xfrm>
            <a:off x="3424874" y="1231146"/>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2" name="Oval 341">
            <a:extLst>
              <a:ext uri="{FF2B5EF4-FFF2-40B4-BE49-F238E27FC236}">
                <a16:creationId xmlns:a16="http://schemas.microsoft.com/office/drawing/2014/main" id="{5853B8F2-C569-4F0B-9D2F-DA7C59D614E5}"/>
              </a:ext>
            </a:extLst>
          </p:cNvPr>
          <p:cNvSpPr/>
          <p:nvPr/>
        </p:nvSpPr>
        <p:spPr>
          <a:xfrm>
            <a:off x="3853498" y="1593489"/>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3" name="Oval 342">
            <a:extLst>
              <a:ext uri="{FF2B5EF4-FFF2-40B4-BE49-F238E27FC236}">
                <a16:creationId xmlns:a16="http://schemas.microsoft.com/office/drawing/2014/main" id="{A954C02E-9BF3-40F8-95E1-A7ADD5264282}"/>
              </a:ext>
            </a:extLst>
          </p:cNvPr>
          <p:cNvSpPr/>
          <p:nvPr/>
        </p:nvSpPr>
        <p:spPr>
          <a:xfrm>
            <a:off x="5051267" y="1714539"/>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4" name="TextBox 353">
            <a:extLst>
              <a:ext uri="{FF2B5EF4-FFF2-40B4-BE49-F238E27FC236}">
                <a16:creationId xmlns:a16="http://schemas.microsoft.com/office/drawing/2014/main" id="{E75A41D9-4E6B-4DE4-8ECC-7646559B5853}"/>
              </a:ext>
            </a:extLst>
          </p:cNvPr>
          <p:cNvSpPr txBox="1"/>
          <p:nvPr/>
        </p:nvSpPr>
        <p:spPr>
          <a:xfrm>
            <a:off x="1221658" y="896634"/>
            <a:ext cx="450269" cy="230832"/>
          </a:xfrm>
          <a:prstGeom prst="rect">
            <a:avLst/>
          </a:prstGeom>
          <a:noFill/>
        </p:spPr>
        <p:txBody>
          <a:bodyPr wrap="square" rtlCol="0">
            <a:spAutoFit/>
          </a:bodyPr>
          <a:lstStyle/>
          <a:p>
            <a:pPr algn="ctr"/>
            <a:r>
              <a:rPr lang="en-US" sz="900" b="1"/>
              <a:t>AC</a:t>
            </a:r>
            <a:endParaRPr lang="en-IN" sz="900" b="1"/>
          </a:p>
        </p:txBody>
      </p:sp>
      <p:sp>
        <p:nvSpPr>
          <p:cNvPr id="355" name="TextBox 354">
            <a:extLst>
              <a:ext uri="{FF2B5EF4-FFF2-40B4-BE49-F238E27FC236}">
                <a16:creationId xmlns:a16="http://schemas.microsoft.com/office/drawing/2014/main" id="{03FB4AFA-7F16-4D58-BB23-280BBC10D000}"/>
              </a:ext>
            </a:extLst>
          </p:cNvPr>
          <p:cNvSpPr txBox="1"/>
          <p:nvPr/>
        </p:nvSpPr>
        <p:spPr>
          <a:xfrm>
            <a:off x="3958231" y="896634"/>
            <a:ext cx="450269" cy="230832"/>
          </a:xfrm>
          <a:prstGeom prst="rect">
            <a:avLst/>
          </a:prstGeom>
          <a:noFill/>
        </p:spPr>
        <p:txBody>
          <a:bodyPr wrap="square" rtlCol="0">
            <a:spAutoFit/>
          </a:bodyPr>
          <a:lstStyle/>
          <a:p>
            <a:pPr algn="ctr"/>
            <a:r>
              <a:rPr lang="en-US" sz="900" b="1"/>
              <a:t>DC</a:t>
            </a:r>
            <a:endParaRPr lang="en-IN" sz="900" b="1"/>
          </a:p>
        </p:txBody>
      </p:sp>
      <p:sp>
        <p:nvSpPr>
          <p:cNvPr id="363" name="TextBox 362">
            <a:extLst>
              <a:ext uri="{FF2B5EF4-FFF2-40B4-BE49-F238E27FC236}">
                <a16:creationId xmlns:a16="http://schemas.microsoft.com/office/drawing/2014/main" id="{6A23ACE9-EC82-4235-92AF-94325C5D70B7}"/>
              </a:ext>
            </a:extLst>
          </p:cNvPr>
          <p:cNvSpPr txBox="1"/>
          <p:nvPr/>
        </p:nvSpPr>
        <p:spPr>
          <a:xfrm>
            <a:off x="4376183" y="3780696"/>
            <a:ext cx="2784354" cy="738664"/>
          </a:xfrm>
          <a:prstGeom prst="rect">
            <a:avLst/>
          </a:prstGeom>
          <a:noFill/>
        </p:spPr>
        <p:txBody>
          <a:bodyPr wrap="square" rtlCol="0">
            <a:spAutoFit/>
          </a:bodyPr>
          <a:lstStyle/>
          <a:p>
            <a:r>
              <a:rPr lang="en-IN" sz="700" b="1" i="1" dirty="0">
                <a:solidFill>
                  <a:schemeClr val="bg1">
                    <a:lumMod val="50000"/>
                  </a:schemeClr>
                </a:solidFill>
                <a:latin typeface="arial" panose="020B0604020202020204" pitchFamily="34" charset="0"/>
              </a:rPr>
              <a:t>Acronyms:</a:t>
            </a:r>
          </a:p>
          <a:p>
            <a:r>
              <a:rPr lang="en-IN" sz="700" i="1" dirty="0">
                <a:solidFill>
                  <a:schemeClr val="bg1">
                    <a:lumMod val="50000"/>
                  </a:schemeClr>
                </a:solidFill>
                <a:latin typeface="arial" panose="020B0604020202020204" pitchFamily="34" charset="0"/>
              </a:rPr>
              <a:t>RCD: Residual Current Device</a:t>
            </a:r>
          </a:p>
          <a:p>
            <a:r>
              <a:rPr lang="en-IN" sz="700" i="1" dirty="0">
                <a:solidFill>
                  <a:schemeClr val="bg1">
                    <a:lumMod val="50000"/>
                  </a:schemeClr>
                </a:solidFill>
                <a:latin typeface="arial" panose="020B0604020202020204" pitchFamily="34" charset="0"/>
              </a:rPr>
              <a:t>CCS: Constant Current Source</a:t>
            </a:r>
          </a:p>
          <a:p>
            <a:r>
              <a:rPr lang="en-IN" sz="700" i="1" dirty="0">
                <a:solidFill>
                  <a:schemeClr val="bg1">
                    <a:lumMod val="50000"/>
                  </a:schemeClr>
                </a:solidFill>
                <a:latin typeface="arial" panose="020B0604020202020204" pitchFamily="34" charset="0"/>
              </a:rPr>
              <a:t>PLC: Programmable Logic Controller</a:t>
            </a:r>
          </a:p>
          <a:p>
            <a:r>
              <a:rPr lang="en-IN" sz="700" i="1" dirty="0">
                <a:solidFill>
                  <a:schemeClr val="bg1">
                    <a:lumMod val="50000"/>
                  </a:schemeClr>
                </a:solidFill>
                <a:latin typeface="arial" panose="020B0604020202020204" pitchFamily="34" charset="0"/>
              </a:rPr>
              <a:t>CHAdeMO: </a:t>
            </a:r>
            <a:r>
              <a:rPr lang="en-US" sz="700" i="1" dirty="0">
                <a:solidFill>
                  <a:schemeClr val="bg1">
                    <a:lumMod val="50000"/>
                  </a:schemeClr>
                </a:solidFill>
                <a:latin typeface="arial" panose="020B0604020202020204" pitchFamily="34" charset="0"/>
              </a:rPr>
              <a:t>DC charging protocol currently enabling EV charging with power from 6 kW to 400 kW with 900 kW in preparation</a:t>
            </a:r>
            <a:endParaRPr lang="en-IN" sz="700" i="1" dirty="0">
              <a:solidFill>
                <a:schemeClr val="bg1">
                  <a:lumMod val="50000"/>
                </a:schemeClr>
              </a:solidFill>
              <a:latin typeface="arial" panose="020B0604020202020204" pitchFamily="34" charset="0"/>
            </a:endParaRPr>
          </a:p>
        </p:txBody>
      </p:sp>
      <p:sp>
        <p:nvSpPr>
          <p:cNvPr id="409" name="Oval 408">
            <a:extLst>
              <a:ext uri="{FF2B5EF4-FFF2-40B4-BE49-F238E27FC236}">
                <a16:creationId xmlns:a16="http://schemas.microsoft.com/office/drawing/2014/main" id="{5F322A8C-F4E2-41CB-9DCC-8898C24F1701}"/>
              </a:ext>
            </a:extLst>
          </p:cNvPr>
          <p:cNvSpPr/>
          <p:nvPr/>
        </p:nvSpPr>
        <p:spPr>
          <a:xfrm>
            <a:off x="1176249" y="3290926"/>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1" name="Oval 410">
            <a:extLst>
              <a:ext uri="{FF2B5EF4-FFF2-40B4-BE49-F238E27FC236}">
                <a16:creationId xmlns:a16="http://schemas.microsoft.com/office/drawing/2014/main" id="{2D1BB75A-C199-40EE-B8BF-FF6426698EF9}"/>
              </a:ext>
            </a:extLst>
          </p:cNvPr>
          <p:cNvSpPr/>
          <p:nvPr/>
        </p:nvSpPr>
        <p:spPr>
          <a:xfrm>
            <a:off x="1176249" y="3598107"/>
            <a:ext cx="43388" cy="4509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3" name="Group 192">
            <a:extLst>
              <a:ext uri="{FF2B5EF4-FFF2-40B4-BE49-F238E27FC236}">
                <a16:creationId xmlns:a16="http://schemas.microsoft.com/office/drawing/2014/main" id="{BDA7587E-90B9-4AB9-BC44-F6DD8C482BFC}"/>
              </a:ext>
            </a:extLst>
          </p:cNvPr>
          <p:cNvGrpSpPr/>
          <p:nvPr/>
        </p:nvGrpSpPr>
        <p:grpSpPr>
          <a:xfrm>
            <a:off x="6810066" y="58760"/>
            <a:ext cx="1916015" cy="461665"/>
            <a:chOff x="414867" y="3222470"/>
            <a:chExt cx="1736933" cy="461665"/>
          </a:xfrm>
        </p:grpSpPr>
        <p:sp>
          <p:nvSpPr>
            <p:cNvPr id="195" name="TextBox 194">
              <a:extLst>
                <a:ext uri="{FF2B5EF4-FFF2-40B4-BE49-F238E27FC236}">
                  <a16:creationId xmlns:a16="http://schemas.microsoft.com/office/drawing/2014/main" id="{F408DEAC-E93C-4732-944E-A1E041705A5E}"/>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196" name="Picture 195">
              <a:extLst>
                <a:ext uri="{FF2B5EF4-FFF2-40B4-BE49-F238E27FC236}">
                  <a16:creationId xmlns:a16="http://schemas.microsoft.com/office/drawing/2014/main" id="{8553EA8E-4865-4DED-84BF-3F882C1D580F}"/>
                </a:ext>
              </a:extLst>
            </p:cNvPr>
            <p:cNvPicPr>
              <a:picLocks noChangeAspect="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447454" y="3247666"/>
              <a:ext cx="201086" cy="277573"/>
            </a:xfrm>
            <a:prstGeom prst="rect">
              <a:avLst/>
            </a:prstGeom>
          </p:spPr>
        </p:pic>
        <p:sp>
          <p:nvSpPr>
            <p:cNvPr id="199" name="Rectangle: Rounded Corners 198">
              <a:extLst>
                <a:ext uri="{FF2B5EF4-FFF2-40B4-BE49-F238E27FC236}">
                  <a16:creationId xmlns:a16="http://schemas.microsoft.com/office/drawing/2014/main" id="{FFEA7F72-787E-4CE3-BEB9-A653ED87DA6D}"/>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extBox 200">
            <a:extLst>
              <a:ext uri="{FF2B5EF4-FFF2-40B4-BE49-F238E27FC236}">
                <a16:creationId xmlns:a16="http://schemas.microsoft.com/office/drawing/2014/main" id="{565EF5AF-7B53-4560-82EA-5B1473B53C46}"/>
              </a:ext>
            </a:extLst>
          </p:cNvPr>
          <p:cNvSpPr txBox="1"/>
          <p:nvPr/>
        </p:nvSpPr>
        <p:spPr>
          <a:xfrm>
            <a:off x="5765947" y="2922015"/>
            <a:ext cx="2514909" cy="200055"/>
          </a:xfrm>
          <a:prstGeom prst="rect">
            <a:avLst/>
          </a:prstGeom>
          <a:noFill/>
        </p:spPr>
        <p:txBody>
          <a:bodyPr wrap="square" rtlCol="0">
            <a:spAutoFit/>
          </a:bodyPr>
          <a:lstStyle/>
          <a:p>
            <a:r>
              <a:rPr lang="en-US" sz="700" i="1" dirty="0">
                <a:solidFill>
                  <a:schemeClr val="tx1">
                    <a:lumMod val="50000"/>
                    <a:lumOff val="50000"/>
                  </a:schemeClr>
                </a:solidFill>
              </a:rPr>
              <a:t>* Please contact Littelfuse Associates for details</a:t>
            </a:r>
          </a:p>
        </p:txBody>
      </p:sp>
      <p:sp>
        <p:nvSpPr>
          <p:cNvPr id="208" name="Explosion: 14 Points 207">
            <a:extLst>
              <a:ext uri="{FF2B5EF4-FFF2-40B4-BE49-F238E27FC236}">
                <a16:creationId xmlns:a16="http://schemas.microsoft.com/office/drawing/2014/main" id="{631E03D1-E26E-45B5-8D51-88C1A356292B}"/>
              </a:ext>
            </a:extLst>
          </p:cNvPr>
          <p:cNvSpPr/>
          <p:nvPr/>
        </p:nvSpPr>
        <p:spPr>
          <a:xfrm>
            <a:off x="8424774" y="2550310"/>
            <a:ext cx="532660" cy="332269"/>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t>NEW</a:t>
            </a:r>
            <a:endParaRPr lang="en-IN" sz="700" b="1" dirty="0"/>
          </a:p>
        </p:txBody>
      </p:sp>
      <p:sp>
        <p:nvSpPr>
          <p:cNvPr id="218" name="Rectangle 217">
            <a:extLst>
              <a:ext uri="{FF2B5EF4-FFF2-40B4-BE49-F238E27FC236}">
                <a16:creationId xmlns:a16="http://schemas.microsoft.com/office/drawing/2014/main" id="{2FB53CC5-917E-442C-8D17-B48E6414BFAB}"/>
              </a:ext>
            </a:extLst>
          </p:cNvPr>
          <p:cNvSpPr/>
          <p:nvPr/>
        </p:nvSpPr>
        <p:spPr>
          <a:xfrm>
            <a:off x="916967" y="1425343"/>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1</a:t>
            </a:r>
          </a:p>
        </p:txBody>
      </p:sp>
      <p:sp>
        <p:nvSpPr>
          <p:cNvPr id="221" name="Rectangle 220">
            <a:extLst>
              <a:ext uri="{FF2B5EF4-FFF2-40B4-BE49-F238E27FC236}">
                <a16:creationId xmlns:a16="http://schemas.microsoft.com/office/drawing/2014/main" id="{A2AD28A6-69B2-4420-AD2C-370136800178}"/>
              </a:ext>
            </a:extLst>
          </p:cNvPr>
          <p:cNvSpPr/>
          <p:nvPr/>
        </p:nvSpPr>
        <p:spPr>
          <a:xfrm>
            <a:off x="1728401" y="1344211"/>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2</a:t>
            </a:r>
          </a:p>
        </p:txBody>
      </p:sp>
      <p:sp>
        <p:nvSpPr>
          <p:cNvPr id="223" name="Rectangle 222">
            <a:extLst>
              <a:ext uri="{FF2B5EF4-FFF2-40B4-BE49-F238E27FC236}">
                <a16:creationId xmlns:a16="http://schemas.microsoft.com/office/drawing/2014/main" id="{CCB16FB5-AF43-4661-BB70-7EC2F0ECB881}"/>
              </a:ext>
            </a:extLst>
          </p:cNvPr>
          <p:cNvSpPr/>
          <p:nvPr/>
        </p:nvSpPr>
        <p:spPr>
          <a:xfrm>
            <a:off x="2016357" y="140722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3</a:t>
            </a:r>
          </a:p>
        </p:txBody>
      </p:sp>
      <p:sp>
        <p:nvSpPr>
          <p:cNvPr id="224" name="Rectangle 223">
            <a:extLst>
              <a:ext uri="{FF2B5EF4-FFF2-40B4-BE49-F238E27FC236}">
                <a16:creationId xmlns:a16="http://schemas.microsoft.com/office/drawing/2014/main" id="{4C8F14BC-B0CC-4835-80EA-64C4145B1043}"/>
              </a:ext>
            </a:extLst>
          </p:cNvPr>
          <p:cNvSpPr/>
          <p:nvPr/>
        </p:nvSpPr>
        <p:spPr>
          <a:xfrm>
            <a:off x="1443327" y="3350071"/>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4</a:t>
            </a:r>
          </a:p>
        </p:txBody>
      </p:sp>
      <p:sp>
        <p:nvSpPr>
          <p:cNvPr id="226" name="Rectangle 225">
            <a:extLst>
              <a:ext uri="{FF2B5EF4-FFF2-40B4-BE49-F238E27FC236}">
                <a16:creationId xmlns:a16="http://schemas.microsoft.com/office/drawing/2014/main" id="{459B78E8-1E0F-41E5-9040-64205419ADE4}"/>
              </a:ext>
            </a:extLst>
          </p:cNvPr>
          <p:cNvSpPr/>
          <p:nvPr/>
        </p:nvSpPr>
        <p:spPr>
          <a:xfrm>
            <a:off x="881628" y="3665106"/>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5</a:t>
            </a:r>
          </a:p>
        </p:txBody>
      </p:sp>
      <p:sp>
        <p:nvSpPr>
          <p:cNvPr id="227" name="Rectangle 226">
            <a:extLst>
              <a:ext uri="{FF2B5EF4-FFF2-40B4-BE49-F238E27FC236}">
                <a16:creationId xmlns:a16="http://schemas.microsoft.com/office/drawing/2014/main" id="{4127E9A6-EF2E-4245-B115-AD48EF1A0575}"/>
              </a:ext>
            </a:extLst>
          </p:cNvPr>
          <p:cNvSpPr/>
          <p:nvPr/>
        </p:nvSpPr>
        <p:spPr>
          <a:xfrm>
            <a:off x="1314728" y="408233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6</a:t>
            </a:r>
          </a:p>
        </p:txBody>
      </p:sp>
      <p:sp>
        <p:nvSpPr>
          <p:cNvPr id="228" name="Rectangle 227">
            <a:extLst>
              <a:ext uri="{FF2B5EF4-FFF2-40B4-BE49-F238E27FC236}">
                <a16:creationId xmlns:a16="http://schemas.microsoft.com/office/drawing/2014/main" id="{423B721D-EC7B-469D-AEFC-87C386CB086B}"/>
              </a:ext>
            </a:extLst>
          </p:cNvPr>
          <p:cNvSpPr/>
          <p:nvPr/>
        </p:nvSpPr>
        <p:spPr>
          <a:xfrm>
            <a:off x="4318278" y="130103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7</a:t>
            </a:r>
          </a:p>
        </p:txBody>
      </p:sp>
      <p:sp>
        <p:nvSpPr>
          <p:cNvPr id="229" name="Rectangle 228">
            <a:extLst>
              <a:ext uri="{FF2B5EF4-FFF2-40B4-BE49-F238E27FC236}">
                <a16:creationId xmlns:a16="http://schemas.microsoft.com/office/drawing/2014/main" id="{D05D612C-A5DA-4D3C-8451-066CDC65DA36}"/>
              </a:ext>
            </a:extLst>
          </p:cNvPr>
          <p:cNvSpPr/>
          <p:nvPr/>
        </p:nvSpPr>
        <p:spPr>
          <a:xfrm>
            <a:off x="4788178" y="1313730"/>
            <a:ext cx="228600" cy="224529"/>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8</a:t>
            </a:r>
          </a:p>
        </p:txBody>
      </p:sp>
    </p:spTree>
    <p:extLst>
      <p:ext uri="{BB962C8B-B14F-4D97-AF65-F5344CB8AC3E}">
        <p14:creationId xmlns:p14="http://schemas.microsoft.com/office/powerpoint/2010/main" val="265414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0682-9E72-425C-9A9D-7190A3D47A8E}"/>
              </a:ext>
            </a:extLst>
          </p:cNvPr>
          <p:cNvSpPr>
            <a:spLocks noGrp="1"/>
          </p:cNvSpPr>
          <p:nvPr>
            <p:ph type="title"/>
          </p:nvPr>
        </p:nvSpPr>
        <p:spPr/>
        <p:txBody>
          <a:bodyPr>
            <a:noAutofit/>
          </a:bodyPr>
          <a:lstStyle/>
          <a:p>
            <a:r>
              <a:rPr lang="en-US" dirty="0"/>
              <a:t>Comparison of EV1K Series</a:t>
            </a:r>
            <a:br>
              <a:rPr lang="en-US" dirty="0"/>
            </a:br>
            <a:r>
              <a:rPr lang="en-US" dirty="0"/>
              <a:t>with existing Littelfuse products</a:t>
            </a:r>
          </a:p>
        </p:txBody>
      </p:sp>
      <p:graphicFrame>
        <p:nvGraphicFramePr>
          <p:cNvPr id="5" name="Content Placeholder 4">
            <a:extLst>
              <a:ext uri="{FF2B5EF4-FFF2-40B4-BE49-F238E27FC236}">
                <a16:creationId xmlns:a16="http://schemas.microsoft.com/office/drawing/2014/main" id="{71A54C33-856B-483D-97A1-67E15E90891B}"/>
              </a:ext>
            </a:extLst>
          </p:cNvPr>
          <p:cNvGraphicFramePr>
            <a:graphicFrameLocks noGrp="1"/>
          </p:cNvGraphicFramePr>
          <p:nvPr>
            <p:ph idx="1"/>
            <p:extLst>
              <p:ext uri="{D42A27DB-BD31-4B8C-83A1-F6EECF244321}">
                <p14:modId xmlns:p14="http://schemas.microsoft.com/office/powerpoint/2010/main" val="2391777364"/>
              </p:ext>
            </p:extLst>
          </p:nvPr>
        </p:nvGraphicFramePr>
        <p:xfrm>
          <a:off x="457200" y="914400"/>
          <a:ext cx="8229598" cy="2813197"/>
        </p:xfrm>
        <a:graphic>
          <a:graphicData uri="http://schemas.openxmlformats.org/drawingml/2006/table">
            <a:tbl>
              <a:tblPr firstRow="1" bandRow="1">
                <a:tableStyleId>{5C22544A-7EE6-4342-B048-85BDC9FD1C3A}</a:tableStyleId>
              </a:tblPr>
              <a:tblGrid>
                <a:gridCol w="2835706">
                  <a:extLst>
                    <a:ext uri="{9D8B030D-6E8A-4147-A177-3AD203B41FA5}">
                      <a16:colId xmlns:a16="http://schemas.microsoft.com/office/drawing/2014/main" val="965522785"/>
                    </a:ext>
                  </a:extLst>
                </a:gridCol>
                <a:gridCol w="1797964">
                  <a:extLst>
                    <a:ext uri="{9D8B030D-6E8A-4147-A177-3AD203B41FA5}">
                      <a16:colId xmlns:a16="http://schemas.microsoft.com/office/drawing/2014/main" val="2460940793"/>
                    </a:ext>
                  </a:extLst>
                </a:gridCol>
                <a:gridCol w="1797964">
                  <a:extLst>
                    <a:ext uri="{9D8B030D-6E8A-4147-A177-3AD203B41FA5}">
                      <a16:colId xmlns:a16="http://schemas.microsoft.com/office/drawing/2014/main" val="2517183164"/>
                    </a:ext>
                  </a:extLst>
                </a:gridCol>
                <a:gridCol w="1797964">
                  <a:extLst>
                    <a:ext uri="{9D8B030D-6E8A-4147-A177-3AD203B41FA5}">
                      <a16:colId xmlns:a16="http://schemas.microsoft.com/office/drawing/2014/main" val="6729897"/>
                    </a:ext>
                  </a:extLst>
                </a:gridCol>
              </a:tblGrid>
              <a:tr h="228600">
                <a:tc>
                  <a:txBody>
                    <a:bodyPr/>
                    <a:lstStyle/>
                    <a:p>
                      <a:pPr algn="ctr"/>
                      <a:r>
                        <a:rPr lang="en-US" sz="1000" dirty="0">
                          <a:solidFill>
                            <a:schemeClr val="tx1"/>
                          </a:solidFill>
                        </a:rPr>
                        <a:t>Parameter</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1000" dirty="0">
                          <a:solidFill>
                            <a:schemeClr val="tx1"/>
                          </a:solidFill>
                        </a:rPr>
                        <a:t>EV1K</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20EV</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828</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2198201712"/>
                  </a:ext>
                </a:extLst>
              </a:tr>
              <a:tr h="846443">
                <a:tc>
                  <a:txBody>
                    <a:bodyPr/>
                    <a:lstStyle/>
                    <a:p>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Product Photo</a:t>
                      </a:r>
                    </a:p>
                    <a:p>
                      <a:endParaRPr lang="en-US" sz="1000" b="1" dirty="0"/>
                    </a:p>
                    <a:p>
                      <a:endParaRPr lang="en-US" sz="1000" b="1" dirty="0"/>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endParaRPr 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endParaRPr 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endParaRPr lang="en-US" sz="1000" dirty="0"/>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965120673"/>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Footprint/Height</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b="0" dirty="0">
                          <a:solidFill>
                            <a:schemeClr val="tx1"/>
                          </a:solidFill>
                        </a:rPr>
                        <a:t>73 x </a:t>
                      </a:r>
                      <a:r>
                        <a:rPr lang="el-GR" sz="1000" i="1" dirty="0">
                          <a:solidFill>
                            <a:schemeClr val="tx1"/>
                          </a:solidFill>
                          <a:latin typeface="+mn-lt"/>
                          <a:cs typeface="Arial"/>
                        </a:rPr>
                        <a:t>Φ</a:t>
                      </a:r>
                      <a:r>
                        <a:rPr lang="en-US" sz="1000" i="1" dirty="0">
                          <a:solidFill>
                            <a:schemeClr val="tx1"/>
                          </a:solidFill>
                          <a:latin typeface="+mn-lt"/>
                          <a:cs typeface="Arial"/>
                        </a:rPr>
                        <a:t> </a:t>
                      </a:r>
                      <a:r>
                        <a:rPr lang="en-US" sz="1000" dirty="0">
                          <a:solidFill>
                            <a:schemeClr val="tx1"/>
                          </a:solidFill>
                        </a:rPr>
                        <a:t>25 mm</a:t>
                      </a:r>
                      <a:endParaRPr lang="en-US" sz="1000" b="0" dirty="0">
                        <a:solidFill>
                          <a:schemeClr val="tx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dirty="0"/>
                        <a:t>42 x </a:t>
                      </a:r>
                      <a:r>
                        <a:rPr lang="el-GR" sz="1000" i="1" dirty="0">
                          <a:solidFill>
                            <a:schemeClr val="tx1"/>
                          </a:solidFill>
                          <a:latin typeface="+mn-lt"/>
                          <a:cs typeface="Arial"/>
                        </a:rPr>
                        <a:t>Φ</a:t>
                      </a:r>
                      <a:r>
                        <a:rPr lang="en-US" sz="1000" i="1" dirty="0">
                          <a:solidFill>
                            <a:schemeClr val="tx1"/>
                          </a:solidFill>
                          <a:latin typeface="+mn-lt"/>
                          <a:cs typeface="Arial"/>
                        </a:rPr>
                        <a:t> </a:t>
                      </a:r>
                      <a:r>
                        <a:rPr lang="en-US" sz="1000" dirty="0"/>
                        <a:t>20 mm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38 x  </a:t>
                      </a:r>
                      <a:r>
                        <a:rPr lang="el-GR" sz="1000" i="1" dirty="0">
                          <a:solidFill>
                            <a:schemeClr val="tx1"/>
                          </a:solidFill>
                          <a:latin typeface="+mn-lt"/>
                          <a:cs typeface="Arial"/>
                        </a:rPr>
                        <a:t>Φ</a:t>
                      </a:r>
                      <a:r>
                        <a:rPr lang="en-US" sz="1000" i="1" dirty="0">
                          <a:solidFill>
                            <a:schemeClr val="tx1"/>
                          </a:solidFill>
                          <a:latin typeface="+mn-lt"/>
                          <a:cs typeface="Arial"/>
                        </a:rPr>
                        <a:t> </a:t>
                      </a:r>
                      <a:r>
                        <a:rPr lang="en-US" sz="1000" dirty="0">
                          <a:solidFill>
                            <a:schemeClr val="tx1"/>
                          </a:solidFill>
                        </a:rPr>
                        <a:t>10 mm</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0262546"/>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Voltage Rating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b="1" dirty="0">
                          <a:solidFill>
                            <a:srgbClr val="007E3A"/>
                          </a:solidFill>
                        </a:rPr>
                        <a:t>1000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ctr"/>
                      <a:r>
                        <a:rPr lang="en-US" sz="1000" dirty="0"/>
                        <a:t>500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1000 VDC</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695014699"/>
                  </a:ext>
                </a:extLst>
              </a:tr>
              <a:tr h="37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Interrupting Rating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b="1" dirty="0">
                          <a:solidFill>
                            <a:srgbClr val="007E3A"/>
                          </a:solidFill>
                        </a:rPr>
                        <a:t>30 kA @ 1000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dirty="0"/>
                        <a:t>16 kA @ 500 VDC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dirty="0"/>
                        <a:t>10 kA @ 1000 VDC</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749509965"/>
                  </a:ext>
                </a:extLst>
              </a:tr>
              <a:tr h="230644">
                <a:tc>
                  <a:txBody>
                    <a:bodyPr/>
                    <a:lstStyle/>
                    <a:p>
                      <a:r>
                        <a:rPr lang="en-US" sz="1000" b="1" dirty="0">
                          <a:solidFill>
                            <a:schemeClr val="tx1"/>
                          </a:solidFill>
                        </a:rPr>
                        <a:t>Amperage Rating</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7E3A"/>
                          </a:solidFill>
                        </a:rPr>
                        <a:t>60 A to 125 A </a:t>
                      </a:r>
                      <a:r>
                        <a:rPr lang="en-US" sz="800" b="0" dirty="0">
                          <a:solidFill>
                            <a:schemeClr val="bg1">
                              <a:lumMod val="50000"/>
                            </a:schemeClr>
                          </a:solidFill>
                        </a:rPr>
                        <a:t>(under development up to 600 A)</a:t>
                      </a:r>
                      <a:endParaRPr lang="en-US" sz="1000" b="0" dirty="0">
                        <a:solidFill>
                          <a:schemeClr val="bg1">
                            <a:lumMod val="50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60 A to 125 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15 A ~ 30 A</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88679120"/>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pc="-50" dirty="0">
                          <a:solidFill>
                            <a:schemeClr val="tx1"/>
                          </a:solidFill>
                        </a:rPr>
                        <a:t>Operating Temperature</a:t>
                      </a:r>
                      <a:endParaRPr lang="en-US" sz="10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b="0" dirty="0">
                          <a:solidFill>
                            <a:schemeClr val="tx1"/>
                          </a:solidFill>
                        </a:rPr>
                        <a:t>-40 °C to +125 °C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-40 °C to +125 °C</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dirty="0"/>
                        <a:t>-55 °C to +125 °C</a:t>
                      </a: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544912885"/>
                  </a:ext>
                </a:extLst>
              </a:tr>
              <a:tr h="23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Agency Approval</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1000" b="0" dirty="0">
                          <a:solidFill>
                            <a:schemeClr val="tx1"/>
                          </a:solidFill>
                        </a:rPr>
                        <a:t>ISO8820, JASO D622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ISO8820, JASO D622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956917844"/>
                  </a:ext>
                </a:extLst>
              </a:tr>
            </a:tbl>
          </a:graphicData>
        </a:graphic>
      </p:graphicFrame>
      <p:sp>
        <p:nvSpPr>
          <p:cNvPr id="15" name="TextBox 14">
            <a:extLst>
              <a:ext uri="{FF2B5EF4-FFF2-40B4-BE49-F238E27FC236}">
                <a16:creationId xmlns:a16="http://schemas.microsoft.com/office/drawing/2014/main" id="{F4406867-932B-4C2F-9EF0-1EDB91243C99}"/>
              </a:ext>
            </a:extLst>
          </p:cNvPr>
          <p:cNvSpPr txBox="1"/>
          <p:nvPr/>
        </p:nvSpPr>
        <p:spPr>
          <a:xfrm>
            <a:off x="457198" y="3786298"/>
            <a:ext cx="8229600" cy="1149033"/>
          </a:xfrm>
          <a:prstGeom prst="rect">
            <a:avLst/>
          </a:prstGeom>
          <a:noFill/>
        </p:spPr>
        <p:txBody>
          <a:bodyPr wrap="square" rtlCol="0">
            <a:spAutoFit/>
          </a:bodyPr>
          <a:lstStyle/>
          <a:p>
            <a:pPr>
              <a:spcAft>
                <a:spcPts val="500"/>
              </a:spcAft>
            </a:pPr>
            <a:r>
              <a:rPr lang="en-US" sz="1200" b="1" dirty="0"/>
              <a:t>Key advantages over the existing product series</a:t>
            </a:r>
          </a:p>
          <a:p>
            <a:pPr marL="171450" indent="-171450">
              <a:spcAft>
                <a:spcPts val="500"/>
              </a:spcAft>
              <a:buClr>
                <a:srgbClr val="007E3A"/>
              </a:buClr>
              <a:buFont typeface="Wingdings" panose="05000000000000000000" pitchFamily="2" charset="2"/>
              <a:buChar char="§"/>
            </a:pPr>
            <a:r>
              <a:rPr lang="en-US" sz="1000" dirty="0"/>
              <a:t>Rated for 1000 VDC with interrupting rating of 30,000 A and 60−125 A nominal amperage ratings in bolt-down package</a:t>
            </a:r>
          </a:p>
          <a:p>
            <a:pPr marL="171450" indent="-171450">
              <a:spcAft>
                <a:spcPts val="500"/>
              </a:spcAft>
              <a:buClr>
                <a:srgbClr val="007E3A"/>
              </a:buClr>
              <a:buFont typeface="Wingdings" panose="05000000000000000000" pitchFamily="2" charset="2"/>
              <a:buChar char="§"/>
            </a:pPr>
            <a:r>
              <a:rPr lang="en-US" sz="1000" dirty="0"/>
              <a:t>Compact body size of 25x73 mm</a:t>
            </a:r>
          </a:p>
          <a:p>
            <a:pPr marL="171450" indent="-171450">
              <a:spcAft>
                <a:spcPts val="500"/>
              </a:spcAft>
              <a:buClr>
                <a:srgbClr val="007E3A"/>
              </a:buClr>
              <a:buFont typeface="Wingdings" panose="05000000000000000000" pitchFamily="2" charset="2"/>
              <a:buChar char="§"/>
            </a:pPr>
            <a:r>
              <a:rPr lang="en-US" sz="1000" dirty="0"/>
              <a:t>Operating temperature range from -40 ºC to 125 ºC</a:t>
            </a:r>
          </a:p>
          <a:p>
            <a:pPr>
              <a:spcAft>
                <a:spcPts val="500"/>
              </a:spcAft>
              <a:buClr>
                <a:srgbClr val="007E3A"/>
              </a:buClr>
            </a:pPr>
            <a:endParaRPr lang="en-US" sz="1000" dirty="0"/>
          </a:p>
        </p:txBody>
      </p:sp>
      <p:pic>
        <p:nvPicPr>
          <p:cNvPr id="20" name="Picture 19">
            <a:extLst>
              <a:ext uri="{FF2B5EF4-FFF2-40B4-BE49-F238E27FC236}">
                <a16:creationId xmlns:a16="http://schemas.microsoft.com/office/drawing/2014/main" id="{76F54FC5-0C11-4335-BFF6-E1496A70C3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965" b="10167"/>
          <a:stretch/>
        </p:blipFill>
        <p:spPr>
          <a:xfrm>
            <a:off x="3666651" y="1257359"/>
            <a:ext cx="905347" cy="668758"/>
          </a:xfrm>
          <a:prstGeom prst="rect">
            <a:avLst/>
          </a:prstGeom>
        </p:spPr>
      </p:pic>
      <p:pic>
        <p:nvPicPr>
          <p:cNvPr id="4" name="Picture 3" descr="A close-up of a screwdriver&#10;&#10;Description automatically generated with low confidence">
            <a:extLst>
              <a:ext uri="{FF2B5EF4-FFF2-40B4-BE49-F238E27FC236}">
                <a16:creationId xmlns:a16="http://schemas.microsoft.com/office/drawing/2014/main" id="{C86B2086-4A8F-4764-A11B-1D13FE8BBE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79" t="19191" r="9147" b="17778"/>
          <a:stretch/>
        </p:blipFill>
        <p:spPr>
          <a:xfrm>
            <a:off x="7407568" y="1198690"/>
            <a:ext cx="974956" cy="786095"/>
          </a:xfrm>
          <a:prstGeom prst="rect">
            <a:avLst/>
          </a:prstGeom>
        </p:spPr>
      </p:pic>
      <p:pic>
        <p:nvPicPr>
          <p:cNvPr id="7" name="Picture 6">
            <a:extLst>
              <a:ext uri="{FF2B5EF4-FFF2-40B4-BE49-F238E27FC236}">
                <a16:creationId xmlns:a16="http://schemas.microsoft.com/office/drawing/2014/main" id="{173C3E09-EE1E-4D46-9A2D-EE8328249A9F}"/>
              </a:ext>
            </a:extLst>
          </p:cNvPr>
          <p:cNvPicPr>
            <a:picLocks noChangeAspect="1"/>
          </p:cNvPicPr>
          <p:nvPr/>
        </p:nvPicPr>
        <p:blipFill>
          <a:blip r:embed="rId4"/>
          <a:stretch>
            <a:fillRect/>
          </a:stretch>
        </p:blipFill>
        <p:spPr>
          <a:xfrm>
            <a:off x="7673400" y="3519722"/>
            <a:ext cx="443291" cy="195175"/>
          </a:xfrm>
          <a:prstGeom prst="rect">
            <a:avLst/>
          </a:prstGeom>
        </p:spPr>
      </p:pic>
      <p:pic>
        <p:nvPicPr>
          <p:cNvPr id="11" name="Picture 10">
            <a:extLst>
              <a:ext uri="{FF2B5EF4-FFF2-40B4-BE49-F238E27FC236}">
                <a16:creationId xmlns:a16="http://schemas.microsoft.com/office/drawing/2014/main" id="{331DA7AD-A9C5-49DD-818F-8417A277FFAE}"/>
              </a:ext>
            </a:extLst>
          </p:cNvPr>
          <p:cNvPicPr>
            <a:picLocks noChangeAspect="1"/>
          </p:cNvPicPr>
          <p:nvPr/>
        </p:nvPicPr>
        <p:blipFill>
          <a:blip r:embed="rId5"/>
          <a:stretch>
            <a:fillRect/>
          </a:stretch>
        </p:blipFill>
        <p:spPr>
          <a:xfrm>
            <a:off x="5467669" y="1352024"/>
            <a:ext cx="1044227" cy="479425"/>
          </a:xfrm>
          <a:prstGeom prst="rect">
            <a:avLst/>
          </a:prstGeom>
        </p:spPr>
      </p:pic>
    </p:spTree>
    <p:extLst>
      <p:ext uri="{BB962C8B-B14F-4D97-AF65-F5344CB8AC3E}">
        <p14:creationId xmlns:p14="http://schemas.microsoft.com/office/powerpoint/2010/main" val="2079669469"/>
      </p:ext>
    </p:extLst>
  </p:cSld>
  <p:clrMapOvr>
    <a:masterClrMapping/>
  </p:clrMapOvr>
</p:sld>
</file>

<file path=ppt/theme/theme1.xml><?xml version="1.0" encoding="utf-8"?>
<a:theme xmlns:a="http://schemas.openxmlformats.org/drawingml/2006/main" name="3_Littelfuse Official Theme">
  <a:themeElements>
    <a:clrScheme name="Littelfuse primary color palette 2020">
      <a:dk1>
        <a:srgbClr val="000000"/>
      </a:dk1>
      <a:lt1>
        <a:srgbClr val="FFFFFF"/>
      </a:lt1>
      <a:dk2>
        <a:srgbClr val="FEFFFF"/>
      </a:dk2>
      <a:lt2>
        <a:srgbClr val="FEFFFF"/>
      </a:lt2>
      <a:accent1>
        <a:srgbClr val="007E3A"/>
      </a:accent1>
      <a:accent2>
        <a:srgbClr val="00AEC7"/>
      </a:accent2>
      <a:accent3>
        <a:srgbClr val="78BD20"/>
      </a:accent3>
      <a:accent4>
        <a:srgbClr val="615E9B"/>
      </a:accent4>
      <a:accent5>
        <a:srgbClr val="48A23F"/>
      </a:accent5>
      <a:accent6>
        <a:srgbClr val="D5D5D5"/>
      </a:accent6>
      <a:hlink>
        <a:srgbClr val="6890FF"/>
      </a:hlink>
      <a:folHlink>
        <a:srgbClr val="F2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ttelfuse Green">
      <a:srgbClr val="007E3A"/>
    </a:custClr>
    <a:custClr name="Gray">
      <a:srgbClr val="77787B"/>
    </a:custClr>
    <a:custClr name="Blue">
      <a:srgbClr val="1D7690"/>
    </a:custClr>
    <a:custClr name="Purple">
      <a:srgbClr val="42469D"/>
    </a:custClr>
  </a:custClrLst>
  <a:extLst>
    <a:ext uri="{05A4C25C-085E-4340-85A3-A5531E510DB2}">
      <thm15:themeFamily xmlns:thm15="http://schemas.microsoft.com/office/thememl/2012/main" name="Presentation1.pptx" id="{5876B9A7-6DCD-EE45-A927-A563AF57BC8A}" vid="{96A6A187-C0F2-F441-A4B7-4251F2C4F8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4FC86D27AADD4CB5C77949C452F4E6" ma:contentTypeVersion="11" ma:contentTypeDescription="Create a new document." ma:contentTypeScope="" ma:versionID="b4bcc7f9a090e97d59a831fac46a10f0">
  <xsd:schema xmlns:xsd="http://www.w3.org/2001/XMLSchema" xmlns:xs="http://www.w3.org/2001/XMLSchema" xmlns:p="http://schemas.microsoft.com/office/2006/metadata/properties" xmlns:ns2="eb250314-1f5b-4352-a04c-4c29ec1078cb" xmlns:ns3="ead9f88f-a71c-492c-bd4a-e7e4df6bf501" targetNamespace="http://schemas.microsoft.com/office/2006/metadata/properties" ma:root="true" ma:fieldsID="153c56a26ed6614020d3e8a875e2d4c0" ns2:_="" ns3:_="">
    <xsd:import namespace="eb250314-1f5b-4352-a04c-4c29ec1078cb"/>
    <xsd:import namespace="ead9f88f-a71c-492c-bd4a-e7e4df6bf5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_dlc_DocId" minOccurs="0"/>
                <xsd:element ref="ns3:_dlc_DocIdUrl" minOccurs="0"/>
                <xsd:element ref="ns3:_dlc_DocIdPersistId"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50314-1f5b-4352-a04c-4c29ec107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d9f88f-a71c-492c-bd4a-e7e4df6bf5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ead9f88f-a71c-492c-bd4a-e7e4df6bf501">Q4RP33TYWXEN-458074759-1356</_dlc_DocId>
    <_dlc_DocIdUrl xmlns="ead9f88f-a71c-492c-bd4a-e7e4df6bf501">
      <Url>https://littelfuse.sharepoint.com/sites/ext/ESBUMS/_layouts/15/DocIdRedir.aspx?ID=Q4RP33TYWXEN-458074759-1356</Url>
      <Description>Q4RP33TYWXEN-458074759-1356</Description>
    </_dlc_DocIdUrl>
    <SharedWithUsers xmlns="ead9f88f-a71c-492c-bd4a-e7e4df6bf501">
      <UserInfo>
        <DisplayName>Lucy Tan</DisplayName>
        <AccountId>590</AccountId>
        <AccountType/>
      </UserInfo>
    </SharedWithUsers>
  </documentManagement>
</p:properties>
</file>

<file path=customXml/itemProps1.xml><?xml version="1.0" encoding="utf-8"?>
<ds:datastoreItem xmlns:ds="http://schemas.openxmlformats.org/officeDocument/2006/customXml" ds:itemID="{7B92821F-12CD-4038-8E5A-E8C94C151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50314-1f5b-4352-a04c-4c29ec1078cb"/>
    <ds:schemaRef ds:uri="ead9f88f-a71c-492c-bd4a-e7e4df6bf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0363A9-F23D-4B4E-942D-43CEE0482724}">
  <ds:schemaRefs>
    <ds:schemaRef ds:uri="http://schemas.microsoft.com/sharepoint/v3/contenttype/forms"/>
  </ds:schemaRefs>
</ds:datastoreItem>
</file>

<file path=customXml/itemProps3.xml><?xml version="1.0" encoding="utf-8"?>
<ds:datastoreItem xmlns:ds="http://schemas.openxmlformats.org/officeDocument/2006/customXml" ds:itemID="{D619AFAF-72D7-427E-924C-04684523ECF4}">
  <ds:schemaRefs>
    <ds:schemaRef ds:uri="http://schemas.microsoft.com/sharepoint/events"/>
  </ds:schemaRefs>
</ds:datastoreItem>
</file>

<file path=customXml/itemProps4.xml><?xml version="1.0" encoding="utf-8"?>
<ds:datastoreItem xmlns:ds="http://schemas.openxmlformats.org/officeDocument/2006/customXml" ds:itemID="{9B9F307D-9F36-45B1-A8CA-B28A06438C29}">
  <ds:schemaRefs>
    <ds:schemaRef ds:uri="http://purl.org/dc/elements/1.1/"/>
    <ds:schemaRef ds:uri="http://schemas.microsoft.com/office/2006/metadata/properties"/>
    <ds:schemaRef ds:uri="http://purl.org/dc/terms/"/>
    <ds:schemaRef ds:uri="ead9f88f-a71c-492c-bd4a-e7e4df6bf50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b250314-1f5b-4352-a04c-4c29ec1078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7070</TotalTime>
  <Words>2084</Words>
  <Application>Microsoft Office PowerPoint</Application>
  <PresentationFormat>On-screen Show (16:9)</PresentationFormat>
  <Paragraphs>580</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vt:lpstr>
      <vt:lpstr>Arial Black</vt:lpstr>
      <vt:lpstr>Calibri</vt:lpstr>
      <vt:lpstr>Cambria</vt:lpstr>
      <vt:lpstr>Lucida Grande</vt:lpstr>
      <vt:lpstr>Wingdings</vt:lpstr>
      <vt:lpstr>3_Littelfuse Official Theme</vt:lpstr>
      <vt:lpstr>1000 VDC/60−125 A Auto Grade Fuse EV1K Series</vt:lpstr>
      <vt:lpstr>EV1K Series Fuse 1000 VDC/60–125 A Auto Grade</vt:lpstr>
      <vt:lpstr>Target markets and applications</vt:lpstr>
      <vt:lpstr>EV1K fuse for EV battery pack protection</vt:lpstr>
      <vt:lpstr>Battery distribution unit block diagram</vt:lpstr>
      <vt:lpstr>On-board charger block diagram</vt:lpstr>
      <vt:lpstr>Off-highway electric vehicle powertrain architecture</vt:lpstr>
      <vt:lpstr>DC Charger cabinet level protection</vt:lpstr>
      <vt:lpstr>Comparison of EV1K Series with existing Littelfuse products</vt:lpstr>
      <vt:lpstr>Comparison of EV1K series with competition</vt:lpstr>
      <vt:lpstr>Pricing, samples, availability and contacts</vt:lpstr>
      <vt:lpstr>Sales tools, technical support and keywords</vt:lpstr>
      <vt:lpstr>Local resources supporting our global customers</vt:lpstr>
      <vt:lpstr>Partner for tomorrow’s electronic systems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 fabela</dc:creator>
  <cp:keywords/>
  <dc:description/>
  <cp:lastModifiedBy>Karen Lau</cp:lastModifiedBy>
  <cp:revision>229</cp:revision>
  <dcterms:created xsi:type="dcterms:W3CDTF">2017-01-30T19:07:16Z</dcterms:created>
  <dcterms:modified xsi:type="dcterms:W3CDTF">2022-01-31T07:21:39Z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0x010100F54FC86D27AADD4CB5C77949C452F4E6</vt:lpwstr>
  </property>
  <property fmtid="{D5CDD505-2E9C-101B-9397-08002B2CF9AE}" pid="3" name="_dlc_DocIdItemGuid">
    <vt:lpwstr>b5632a1d-b04b-42b1-b8f0-7243a7efe307</vt:lpwstr>
  </property>
</Properties>
</file>