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B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146" y="108"/>
      </p:cViewPr>
      <p:guideLst>
        <p:guide orient="horz" pos="180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82396-44A6-4A83-95B0-8F647DEA8E1E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49F50-346A-4C43-A2A2-8B27D1A79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8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G SIDEBAR -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0D1D3BD-8EBE-4935-A668-0D0D5AE3203A}"/>
              </a:ext>
            </a:extLst>
          </p:cNvPr>
          <p:cNvSpPr/>
          <p:nvPr userDrawn="1"/>
        </p:nvSpPr>
        <p:spPr>
          <a:xfrm>
            <a:off x="1" y="3261306"/>
            <a:ext cx="9143999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911002" y="216733"/>
            <a:ext cx="4928198" cy="328978"/>
          </a:xfrm>
        </p:spPr>
        <p:txBody>
          <a:bodyPr anchor="t" anchorCtr="0"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 b="0" cap="none" baseline="0">
                <a:solidFill>
                  <a:schemeClr val="tx1"/>
                </a:solidFill>
                <a:latin typeface="+mj-lt"/>
              </a:defRPr>
            </a:lvl1pPr>
            <a:lvl2pPr>
              <a:defRPr sz="2000" b="1"/>
            </a:lvl2pPr>
            <a:lvl3pPr>
              <a:defRPr sz="2000" b="1"/>
            </a:lvl3pPr>
            <a:lvl4pPr>
              <a:defRPr sz="2000" b="1"/>
            </a:lvl4pPr>
            <a:lvl5pPr>
              <a:defRPr sz="2000" b="1"/>
            </a:lvl5pPr>
          </a:lstStyle>
          <a:p>
            <a:pPr lvl="0"/>
            <a:r>
              <a:rPr lang="en-US" dirty="0"/>
              <a:t>Part Number – Product Name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331CF254-58F5-421C-A2C9-F40EB9B6196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3747559"/>
            <a:ext cx="2011362" cy="1624541"/>
          </a:xfrm>
        </p:spPr>
        <p:txBody>
          <a:bodyPr>
            <a:noAutofit/>
          </a:bodyPr>
          <a:lstStyle>
            <a:lvl1pPr marL="111125" indent="-111125">
              <a:buClr>
                <a:schemeClr val="accent1"/>
              </a:buClr>
              <a:defRPr sz="1200" b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1pPr>
            <a:lvl2pPr marL="231775" indent="-120650">
              <a:buClr>
                <a:schemeClr val="accent1"/>
              </a:buClr>
              <a:defRPr sz="1200" b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2pPr>
            <a:lvl3pPr marL="341313" indent="-109538">
              <a:buClr>
                <a:schemeClr val="accent1"/>
              </a:buClr>
              <a:defRPr sz="1200" b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3pPr>
            <a:lvl4pPr marL="461963" indent="-120650">
              <a:buClr>
                <a:schemeClr val="accent1"/>
              </a:buClr>
              <a:defRPr sz="1200" b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4pPr>
            <a:lvl5pPr marL="573088" indent="-103188">
              <a:buClr>
                <a:schemeClr val="accent1"/>
              </a:buClr>
              <a:defRPr sz="1200" b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5pPr>
          </a:lstStyle>
          <a:p>
            <a:pPr lvl="0"/>
            <a:r>
              <a:rPr lang="en-US" dirty="0"/>
              <a:t>Features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98DD62AC-C8EE-473C-A077-9F45A4B638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29000" y="3747559"/>
            <a:ext cx="2011362" cy="1624541"/>
          </a:xfrm>
        </p:spPr>
        <p:txBody>
          <a:bodyPr>
            <a:noAutofit/>
          </a:bodyPr>
          <a:lstStyle>
            <a:lvl1pPr marL="111125" indent="-111125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1pPr>
            <a:lvl2pPr marL="231775" indent="-12065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2pPr>
            <a:lvl3pPr marL="341313" indent="-109538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3pPr>
            <a:lvl4pPr marL="461963" indent="-12065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4pPr>
            <a:lvl5pPr marL="573088" indent="-103188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GB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174E4425-F26D-4DBC-B3AC-7F10EED514E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75101" y="3747559"/>
            <a:ext cx="2011362" cy="1624541"/>
          </a:xfrm>
        </p:spPr>
        <p:txBody>
          <a:bodyPr>
            <a:noAutofit/>
          </a:bodyPr>
          <a:lstStyle>
            <a:lvl1pPr marL="111125" indent="-111125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1pPr>
            <a:lvl2pPr marL="231775" indent="-12065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2pPr>
            <a:lvl3pPr marL="341313" indent="-109538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3pPr>
            <a:lvl4pPr marL="461963" indent="-12065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US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4pPr>
            <a:lvl5pPr marL="573088" indent="-103188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defRPr lang="en-GB" sz="1200" b="0" kern="1200" dirty="0">
                <a:solidFill>
                  <a:schemeClr val="tx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C8AF21-A3C4-4B9F-8BB3-CEF7B13E36EA}"/>
              </a:ext>
            </a:extLst>
          </p:cNvPr>
          <p:cNvSpPr txBox="1"/>
          <p:nvPr userDrawn="1"/>
        </p:nvSpPr>
        <p:spPr>
          <a:xfrm>
            <a:off x="304800" y="3369293"/>
            <a:ext cx="2011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  <a:ea typeface="Roboto Black" panose="02000000000000000000" pitchFamily="2" charset="0"/>
              </a:rPr>
              <a:t>FEATURES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30BE93-984E-49AF-BFE8-621CB7778A18}"/>
              </a:ext>
            </a:extLst>
          </p:cNvPr>
          <p:cNvSpPr txBox="1"/>
          <p:nvPr userDrawn="1"/>
        </p:nvSpPr>
        <p:spPr>
          <a:xfrm>
            <a:off x="6172200" y="3385527"/>
            <a:ext cx="2011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  <a:ea typeface="Roboto Black" panose="02000000000000000000" pitchFamily="2" charset="0"/>
              </a:rPr>
              <a:t>IDEAL APPLICATIONS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E22833-A23B-4A48-B121-AD44033C6AC8}"/>
              </a:ext>
            </a:extLst>
          </p:cNvPr>
          <p:cNvSpPr txBox="1"/>
          <p:nvPr userDrawn="1"/>
        </p:nvSpPr>
        <p:spPr>
          <a:xfrm>
            <a:off x="3312654" y="3375030"/>
            <a:ext cx="2011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  <a:ea typeface="Roboto Black" panose="02000000000000000000" pitchFamily="2" charset="0"/>
              </a:rPr>
              <a:t>BENEFITS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DBA30EA-50B7-44AB-9551-7FDBDC5385F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6200" y="216732"/>
            <a:ext cx="3733800" cy="28693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6C69BA-D0F0-461D-84FD-A4D4E4B2A438}"/>
              </a:ext>
            </a:extLst>
          </p:cNvPr>
          <p:cNvCxnSpPr/>
          <p:nvPr userDrawn="1"/>
        </p:nvCxnSpPr>
        <p:spPr>
          <a:xfrm>
            <a:off x="381000" y="36957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C813ED2-AEC4-4A58-A1FB-F83720022157}"/>
              </a:ext>
            </a:extLst>
          </p:cNvPr>
          <p:cNvCxnSpPr/>
          <p:nvPr userDrawn="1"/>
        </p:nvCxnSpPr>
        <p:spPr>
          <a:xfrm>
            <a:off x="3419935" y="3683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891E24-0F71-4EEA-8695-2AE9EB40499A}"/>
              </a:ext>
            </a:extLst>
          </p:cNvPr>
          <p:cNvCxnSpPr/>
          <p:nvPr userDrawn="1"/>
        </p:nvCxnSpPr>
        <p:spPr>
          <a:xfrm>
            <a:off x="6248400" y="368668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16157754-32F1-41BD-B023-CEADB643C44C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877470" y="1241869"/>
            <a:ext cx="4928198" cy="1905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Brief description of product (preferably 1-2 sentences)</a:t>
            </a:r>
          </a:p>
          <a:p>
            <a:endParaRPr lang="en-US" sz="105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Description of key selling point or competitive advantage (1-2 sentences)</a:t>
            </a:r>
          </a:p>
          <a:p>
            <a:pPr lvl="0"/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ABD883B-1C21-4FD7-BBD7-B9E454A3948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885602" y="839122"/>
            <a:ext cx="4953598" cy="307975"/>
          </a:xfrm>
        </p:spPr>
        <p:txBody>
          <a:bodyPr anchor="ctr"/>
          <a:lstStyle>
            <a:lvl1pPr marL="0" indent="0"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pPr marL="342900" lvl="0" indent="-342900" algn="l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Call out 1 </a:t>
            </a:r>
            <a:r>
              <a:rPr lang="en-US" dirty="0">
                <a:solidFill>
                  <a:schemeClr val="accent1"/>
                </a:solidFill>
              </a:rPr>
              <a:t>–</a:t>
            </a:r>
            <a:r>
              <a:rPr lang="en-US" dirty="0"/>
              <a:t> Call out 2 </a:t>
            </a:r>
            <a:r>
              <a:rPr lang="en-US" dirty="0">
                <a:solidFill>
                  <a:schemeClr val="accent1"/>
                </a:solidFill>
              </a:rPr>
              <a:t>–</a:t>
            </a:r>
            <a:r>
              <a:rPr lang="en-US" dirty="0"/>
              <a:t> Call out 3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02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T Bu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332" y="5333670"/>
            <a:ext cx="265176" cy="29464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1812C9B-C4F1-49C5-8B16-2FE27234D329}"/>
              </a:ext>
            </a:extLst>
          </p:cNvPr>
          <p:cNvSpPr txBox="1">
            <a:spLocks/>
          </p:cNvSpPr>
          <p:nvPr/>
        </p:nvSpPr>
        <p:spPr>
          <a:xfrm>
            <a:off x="8496570" y="5366638"/>
            <a:ext cx="92798" cy="242817"/>
          </a:xfrm>
          <a:prstGeom prst="rect">
            <a:avLst/>
          </a:prstGeom>
        </p:spPr>
        <p:txBody>
          <a:bodyPr vert="horz" wrap="none" lIns="45708" tIns="22854" rIns="45708" bIns="2285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700" smtClean="0">
                <a:solidFill>
                  <a:srgbClr val="000000"/>
                </a:solidFill>
              </a:rPr>
              <a:pPr algn="ctr"/>
              <a:t>‹#›</a:t>
            </a:fld>
            <a:endParaRPr lang="en-US" sz="400" dirty="0">
              <a:solidFill>
                <a:srgbClr val="000000"/>
              </a:solidFill>
            </a:endParaRPr>
          </a:p>
        </p:txBody>
      </p:sp>
      <p:sp>
        <p:nvSpPr>
          <p:cNvPr id="15" name="TT Copyright">
            <a:extLst>
              <a:ext uri="{FF2B5EF4-FFF2-40B4-BE49-F238E27FC236}">
                <a16:creationId xmlns:a16="http://schemas.microsoft.com/office/drawing/2014/main" id="{9EF6635E-33D2-40DD-8284-62E48C402864}"/>
              </a:ext>
            </a:extLst>
          </p:cNvPr>
          <p:cNvSpPr txBox="1"/>
          <p:nvPr/>
        </p:nvSpPr>
        <p:spPr>
          <a:xfrm>
            <a:off x="7507113" y="5384505"/>
            <a:ext cx="897985" cy="188503"/>
          </a:xfrm>
          <a:prstGeom prst="rect">
            <a:avLst/>
          </a:prstGeom>
          <a:noFill/>
        </p:spPr>
        <p:txBody>
          <a:bodyPr wrap="none" lIns="34281" tIns="17140" rIns="34281" bIns="17140" rtlCol="0" anchor="ctr">
            <a:spAutoFit/>
          </a:bodyPr>
          <a:lstStyle/>
          <a:p>
            <a:r>
              <a:rPr lang="en-US" sz="1000" dirty="0">
                <a:solidFill>
                  <a:srgbClr val="3DB7E4"/>
                </a:solidFill>
              </a:rPr>
              <a:t>© TT Electronics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333501"/>
            <a:ext cx="8229600" cy="373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90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Calibri" panose="020F0502020204030204" pitchFamily="34" charset="0"/>
          <a:ea typeface="Roboto Condensed" panose="02000000000000000000" pitchFamily="2" charset="0"/>
          <a:cs typeface="Calibri" panose="020F0502020204030204" pitchFamily="34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Calibri" panose="020F0502020204030204" pitchFamily="34" charset="0"/>
        <a:buChar char="—"/>
        <a:defRPr sz="16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»"/>
        <a:defRPr sz="16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DD53A2-67B6-4D52-9232-939E5EE54B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11002" y="216733"/>
            <a:ext cx="5080598" cy="328978"/>
          </a:xfrm>
        </p:spPr>
        <p:txBody>
          <a:bodyPr/>
          <a:lstStyle/>
          <a:p>
            <a:r>
              <a:rPr lang="en-US" sz="1800" b="1" dirty="0">
                <a:solidFill>
                  <a:srgbClr val="3DB7E4"/>
                </a:solidFill>
              </a:rPr>
              <a:t>WHS-UL</a:t>
            </a:r>
            <a:r>
              <a:rPr lang="en-US" sz="1800" b="1" dirty="0"/>
              <a:t> </a:t>
            </a:r>
            <a:r>
              <a:rPr lang="en-US" sz="1800" b="0" dirty="0"/>
              <a:t>– </a:t>
            </a:r>
            <a:r>
              <a:rPr lang="en-US" sz="1400" b="1" dirty="0"/>
              <a:t>Wirewound High Surge UL Recognised Fusible Resistors</a:t>
            </a:r>
            <a:endParaRPr lang="en-US" sz="600" b="1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20F7A1-58BF-4461-AF60-281A68D1F9C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04799" y="3747559"/>
            <a:ext cx="2718397" cy="1624541"/>
          </a:xfrm>
        </p:spPr>
        <p:txBody>
          <a:bodyPr/>
          <a:lstStyle/>
          <a:p>
            <a:r>
              <a:rPr lang="en-US" dirty="0"/>
              <a:t>Enhanced surge &amp; pulse energy capacity</a:t>
            </a:r>
          </a:p>
          <a:p>
            <a:r>
              <a:rPr lang="en-US" dirty="0"/>
              <a:t>UL1412 recognised fusible resistor (UL file E234469)</a:t>
            </a:r>
          </a:p>
          <a:p>
            <a:r>
              <a:rPr lang="en-US" dirty="0"/>
              <a:t>Failsafe fusing at 120 / 240Vrms</a:t>
            </a:r>
          </a:p>
          <a:p>
            <a:r>
              <a:rPr lang="en-US" dirty="0"/>
              <a:t>UL94-V0 flameproof coating</a:t>
            </a:r>
          </a:p>
          <a:p>
            <a:r>
              <a:rPr lang="en-US" dirty="0"/>
              <a:t>Leadform options including surface mountable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452F92-D2C9-45C0-A883-A0AE122E9A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28999" y="3747559"/>
            <a:ext cx="2540299" cy="1624541"/>
          </a:xfrm>
        </p:spPr>
        <p:txBody>
          <a:bodyPr/>
          <a:lstStyle/>
          <a:p>
            <a:r>
              <a:rPr lang="en-US" dirty="0"/>
              <a:t>High surge energy density permits greater product reliability with less PCB area being consumed.</a:t>
            </a:r>
          </a:p>
          <a:p>
            <a:r>
              <a:rPr lang="en-US" dirty="0"/>
              <a:t>A resistor with UL1412 recognised fusibility enhances product safety and simplifies UL approval.</a:t>
            </a:r>
          </a:p>
          <a:p>
            <a:r>
              <a:rPr lang="en-US" dirty="0"/>
              <a:t>The provision of full surge and fusing data supports rapid achievement of EMC and safety testing goals.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C485198-8C67-4539-91B9-DAAC2F7C87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Power supply</a:t>
            </a:r>
          </a:p>
          <a:p>
            <a:r>
              <a:rPr lang="en-US" dirty="0"/>
              <a:t>White goods</a:t>
            </a:r>
          </a:p>
          <a:p>
            <a:r>
              <a:rPr lang="en-US" dirty="0"/>
              <a:t>UPS</a:t>
            </a:r>
          </a:p>
          <a:p>
            <a:r>
              <a:rPr lang="en-US" dirty="0"/>
              <a:t>Energy meter</a:t>
            </a:r>
          </a:p>
          <a:p>
            <a:r>
              <a:rPr lang="en-US" dirty="0"/>
              <a:t>Motor drive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6505835-4A6B-41E1-8830-F26E3C9F40C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874716" y="1470906"/>
            <a:ext cx="5080598" cy="1905000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+mj-lt"/>
              </a:rPr>
              <a:t>WHS-UL is a flameproof wirewound resistor which combines high surge tolerance with failsafe line voltage fusing. Aimed at inrush control applications, the resistor is available in three body sizes rated at 2, 3 and 5W. The most common decade of values for this application, 10 to 100 ohms, is covered by E24 standard values.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D8229D9-CEA0-47E7-AAD1-1ECE4DCA703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890724" y="832201"/>
            <a:ext cx="4953598" cy="307975"/>
          </a:xfrm>
        </p:spPr>
        <p:txBody>
          <a:bodyPr>
            <a:noAutofit/>
          </a:bodyPr>
          <a:lstStyle/>
          <a:p>
            <a:r>
              <a:rPr lang="en-US" dirty="0"/>
              <a:t>Surge tolerant </a:t>
            </a:r>
            <a:r>
              <a:rPr lang="en-US" dirty="0">
                <a:solidFill>
                  <a:srgbClr val="3DB7E4"/>
                </a:solidFill>
              </a:rPr>
              <a:t>–</a:t>
            </a:r>
            <a:r>
              <a:rPr lang="en-US" dirty="0"/>
              <a:t> Inrush limiting </a:t>
            </a:r>
            <a:r>
              <a:rPr lang="en-US" dirty="0">
                <a:solidFill>
                  <a:srgbClr val="3DB7E4"/>
                </a:solidFill>
              </a:rPr>
              <a:t>–</a:t>
            </a:r>
            <a:r>
              <a:rPr lang="en-US" dirty="0"/>
              <a:t> Safety fusing function</a:t>
            </a:r>
          </a:p>
        </p:txBody>
      </p:sp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7F9351CC-904F-4DA6-961C-1B393E066438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86" b="1158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0608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INSTRUCTIONS 1">
  <a:themeElements>
    <a:clrScheme name="2018-9 TT Brand Refresh">
      <a:dk1>
        <a:srgbClr val="000000"/>
      </a:dk1>
      <a:lt1>
        <a:srgbClr val="FFFFFF"/>
      </a:lt1>
      <a:dk2>
        <a:srgbClr val="E6C237"/>
      </a:dk2>
      <a:lt2>
        <a:srgbClr val="00A8B4"/>
      </a:lt2>
      <a:accent1>
        <a:srgbClr val="3DB7E4"/>
      </a:accent1>
      <a:accent2>
        <a:srgbClr val="00334E"/>
      </a:accent2>
      <a:accent3>
        <a:srgbClr val="728088"/>
      </a:accent3>
      <a:accent4>
        <a:srgbClr val="6851B3"/>
      </a:accent4>
      <a:accent5>
        <a:srgbClr val="FF5800"/>
      </a:accent5>
      <a:accent6>
        <a:srgbClr val="D52B1E"/>
      </a:accent6>
      <a:hlink>
        <a:srgbClr val="0000FF"/>
      </a:hlink>
      <a:folHlink>
        <a:srgbClr val="800080"/>
      </a:folHlink>
    </a:clrScheme>
    <a:fontScheme name="Custom 2">
      <a:majorFont>
        <a:latin typeface="Roboto Condensed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164</Words>
  <Application>Microsoft Office PowerPoint</Application>
  <PresentationFormat>On-screen Show (16:10)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 Condensed</vt:lpstr>
      <vt:lpstr>Roboto Condensed Light</vt:lpstr>
      <vt:lpstr>INSTRUCTIONS 1</vt:lpstr>
      <vt:lpstr>PowerPoint Presentation</vt:lpstr>
    </vt:vector>
  </TitlesOfParts>
  <Company>Optek Technology / TTelectronics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Brittany Ryan</dc:creator>
  <cp:lastModifiedBy>Julia Hintz</cp:lastModifiedBy>
  <cp:revision>34</cp:revision>
  <dcterms:created xsi:type="dcterms:W3CDTF">2019-02-20T15:43:07Z</dcterms:created>
  <dcterms:modified xsi:type="dcterms:W3CDTF">2022-04-12T14:30:23Z</dcterms:modified>
</cp:coreProperties>
</file>